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Nuni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1D7C3D2-3D7B-4C5A-B8F1-11231E5130DC}">
  <a:tblStyle styleId="{91D7C3D2-3D7B-4C5A-B8F1-11231E5130D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regular.fntdata"/><Relationship Id="rId47" Type="http://schemas.openxmlformats.org/officeDocument/2006/relationships/slide" Target="slides/slide42.xml"/><Relationship Id="rId49"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Nunito-boldItalic.fntdata"/><Relationship Id="rId50" Type="http://schemas.openxmlformats.org/officeDocument/2006/relationships/font" Target="fonts/Nuni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8637856ec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8637856ec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38637856ec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8637856ec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38bc57d7a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8bc57d7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We survey native English speakers to see the level they can understand both of meaning</a:t>
            </a:r>
            <a:endParaRPr/>
          </a:p>
          <a:p>
            <a:pPr indent="0" lvl="0" marL="0" rtl="0" algn="l">
              <a:spcBef>
                <a:spcPts val="0"/>
              </a:spcBef>
              <a:spcAft>
                <a:spcPts val="0"/>
              </a:spcAft>
              <a:buNone/>
            </a:pPr>
            <a:r>
              <a:rPr lang="zh-TW"/>
              <a:t>[19:50, 4/11/2018] +852 5373 2474: We survey bilingual Chinese people to see whether they can realize inverse meaning, If not, whether It will influence their understanding of inverse meaning in English</a:t>
            </a:r>
            <a:endParaRPr/>
          </a:p>
          <a:p>
            <a:pPr indent="0" lvl="0" marL="0" rtl="0" algn="l">
              <a:spcBef>
                <a:spcPts val="0"/>
              </a:spcBef>
              <a:spcAft>
                <a:spcPts val="0"/>
              </a:spcAft>
              <a:buNone/>
            </a:pPr>
            <a:r>
              <a:rPr lang="zh-TW"/>
              <a:t>[19:51, 4/11/2018] +852 5373 2474: So one pure English survey is for 8 native English speakera and one mix language survey is for 32 bilingual speakers</a:t>
            </a:r>
            <a:endParaRPr/>
          </a:p>
          <a:p>
            <a:pPr indent="0" lvl="0" marL="0" rtl="0" algn="l">
              <a:spcBef>
                <a:spcPts val="0"/>
              </a:spcBef>
              <a:spcAft>
                <a:spcPts val="0"/>
              </a:spcAft>
              <a:buNone/>
            </a:pPr>
            <a:r>
              <a:rPr lang="zh-TW"/>
              <a:t>[19:52, 4/11/2018] +852 5373 2474: both of the survey are ready for use after asking Edwin about some setting problem</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38637856e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8637856e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38d58f5173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8d58f5173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8d58f517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8d58f517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3862f2199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862f2199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38637856e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8637856e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3862f2199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862f2199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38d58f5173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8d58f5173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38bc57d7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8bc57d7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38637856e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8637856e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38637856e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8637856e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3869491b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869491b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38bc57d7a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8bc57d7a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English native speakers fully understand EO surface but not inverse. and both meaning of OE is high about 75%.passive structure does not change EO but make make people choose moreinverse in OE. We can say that scope ambiguity in native English is obviously exists because all of them are over 50%</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38bc57d7a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8bc57d7a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For Chinese part of Chinese speakers, surface meaning is much higher than inverse meaning. And only passive structure of OE show scope ambiguity.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38bc57d7a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8bc57d7a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For English part of bilingual speakers, it’s relative same as Chinese one, but inverse of EO is little higher than our expectation. also only passive structure of OE show scope ambiguity.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3863bfd83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863bfd83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Now we put three graphs together. We can see that, for OE, Surface meaning is much higher than Inverse meaning in English of bilingual speakers, which is same as Chinese but not native English, and also, only passive structure of OE show scope ambiguity in Chinese and English of Bilingual speakers but not native English. we can say that English of bilingual speakers is deeply influenced by their native Chinese.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3863bfd83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863bfd83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38c91e71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8c91e71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385e298c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85e298c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3863f13e4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863f13e4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385e298cd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85e298c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385e298cd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85e298cd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385e298cd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85e298cd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385e298cd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85e298cd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385e298cd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85e298cd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385e298cd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85e298cd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385e298cd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85e298cd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385e298cd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85e298cd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385e298cd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85e298cd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32f1b1783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2f1b1783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38637856e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8637856e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38d58f517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8d58f517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38637856e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8637856e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38d58f517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8d58f517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3863f13e4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863f13e4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8637856e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8637856e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8637856ec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8637856ec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38637856ec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8637856ec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38637856ec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8637856ec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21.png"/><Relationship Id="rId8"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flax.nzdl.org/greenstone3/flax;jsessionid=052401C6323F0CF2209B8A03DDD5FA55?a=d&amp;c=BAWEAH&amp;d=D2526&amp;dt=simple&amp;p.a=b&amp;p.s=ClassifierBrowse" TargetMode="External"/><Relationship Id="rId4" Type="http://schemas.openxmlformats.org/officeDocument/2006/relationships/hyperlink" Target="https://scholar.harvard.edu/files/mpolinsky/files/chinese_scope_sub.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iceland2017.nelsconference.org/wp-content/uploads/2017/08/Larson-Wu-Liu-Liu-Mar.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207575" y="1572500"/>
            <a:ext cx="87162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sz="2800">
                <a:latin typeface="Calibri"/>
                <a:ea typeface="Calibri"/>
                <a:cs typeface="Calibri"/>
                <a:sym typeface="Calibri"/>
              </a:rPr>
              <a:t>Interpretation of scope ambiguity in English </a:t>
            </a:r>
            <a:br>
              <a:rPr lang="zh-TW" sz="2800">
                <a:latin typeface="Calibri"/>
                <a:ea typeface="Calibri"/>
                <a:cs typeface="Calibri"/>
                <a:sym typeface="Calibri"/>
              </a:rPr>
            </a:br>
            <a:r>
              <a:rPr lang="zh-TW" sz="2800">
                <a:latin typeface="Calibri"/>
                <a:ea typeface="Calibri"/>
                <a:cs typeface="Calibri"/>
                <a:sym typeface="Calibri"/>
              </a:rPr>
              <a:t>by English native speakers and Chinese bilingual speakers</a:t>
            </a:r>
            <a:endParaRPr sz="2800"/>
          </a:p>
        </p:txBody>
      </p:sp>
      <p:sp>
        <p:nvSpPr>
          <p:cNvPr id="129" name="Google Shape;129;p13"/>
          <p:cNvSpPr txBox="1"/>
          <p:nvPr>
            <p:ph idx="1" type="subTitle"/>
          </p:nvPr>
        </p:nvSpPr>
        <p:spPr>
          <a:xfrm>
            <a:off x="1858700" y="3081557"/>
            <a:ext cx="5361300" cy="164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t>Group memebers:</a:t>
            </a:r>
            <a:endParaRPr/>
          </a:p>
          <a:p>
            <a:pPr indent="0" lvl="0" marL="0" rtl="0" algn="ctr">
              <a:spcBef>
                <a:spcPts val="0"/>
              </a:spcBef>
              <a:spcAft>
                <a:spcPts val="0"/>
              </a:spcAft>
              <a:buNone/>
            </a:pPr>
            <a:r>
              <a:rPr lang="zh-TW"/>
              <a:t>KWAN Ka Lai, Lily (54045601)</a:t>
            </a:r>
            <a:endParaRPr/>
          </a:p>
          <a:p>
            <a:pPr indent="0" lvl="0" marL="0" rtl="0" algn="ctr">
              <a:spcBef>
                <a:spcPts val="0"/>
              </a:spcBef>
              <a:spcAft>
                <a:spcPts val="0"/>
              </a:spcAft>
              <a:buNone/>
            </a:pPr>
            <a:r>
              <a:rPr lang="zh-TW"/>
              <a:t>LI Mengchen, May (54779196)</a:t>
            </a:r>
            <a:endParaRPr/>
          </a:p>
          <a:p>
            <a:pPr indent="0" lvl="0" marL="0" rtl="0" algn="ctr">
              <a:spcBef>
                <a:spcPts val="0"/>
              </a:spcBef>
              <a:spcAft>
                <a:spcPts val="0"/>
              </a:spcAft>
              <a:buNone/>
            </a:pPr>
            <a:r>
              <a:rPr lang="zh-TW"/>
              <a:t>Wong Po Ying, Freda (54053533)</a:t>
            </a:r>
            <a:endParaRPr/>
          </a:p>
          <a:p>
            <a:pPr indent="0" lvl="0" marL="0" rtl="0" algn="ctr">
              <a:spcBef>
                <a:spcPts val="0"/>
              </a:spcBef>
              <a:spcAft>
                <a:spcPts val="0"/>
              </a:spcAft>
              <a:buNone/>
            </a:pPr>
            <a:r>
              <a:rPr lang="zh-TW"/>
              <a:t>WAN Yuwei, Mia (54382027)</a:t>
            </a:r>
            <a:endParaRPr/>
          </a:p>
          <a:p>
            <a:pPr indent="0" lvl="0" marL="0" rtl="0" algn="ctr">
              <a:spcBef>
                <a:spcPts val="0"/>
              </a:spcBef>
              <a:spcAft>
                <a:spcPts val="0"/>
              </a:spcAft>
              <a:buNone/>
            </a:pPr>
            <a:r>
              <a:t/>
            </a:r>
            <a:endParaRPr/>
          </a:p>
        </p:txBody>
      </p:sp>
      <p:sp>
        <p:nvSpPr>
          <p:cNvPr id="130" name="Google Shape;130;p13"/>
          <p:cNvSpPr txBox="1"/>
          <p:nvPr/>
        </p:nvSpPr>
        <p:spPr>
          <a:xfrm>
            <a:off x="2507200" y="201450"/>
            <a:ext cx="4392900" cy="131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3000">
                <a:solidFill>
                  <a:schemeClr val="lt1"/>
                </a:solidFill>
                <a:latin typeface="Calibri"/>
                <a:ea typeface="Calibri"/>
                <a:cs typeface="Calibri"/>
                <a:sym typeface="Calibri"/>
              </a:rPr>
              <a:t>LT 3211 Semantics</a:t>
            </a:r>
            <a:endParaRPr sz="30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2"/>
          <p:cNvSpPr/>
          <p:nvPr/>
        </p:nvSpPr>
        <p:spPr>
          <a:xfrm>
            <a:off x="491963" y="1219825"/>
            <a:ext cx="699300" cy="513900"/>
          </a:xfrm>
          <a:prstGeom prst="rect">
            <a:avLst/>
          </a:prstGeom>
          <a:solidFill>
            <a:srgbClr val="FFD6B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t>2.</a:t>
            </a:r>
            <a:endParaRPr b="1" sz="3000"/>
          </a:p>
        </p:txBody>
      </p:sp>
      <p:sp>
        <p:nvSpPr>
          <p:cNvPr id="208" name="Google Shape;208;p22"/>
          <p:cNvSpPr/>
          <p:nvPr/>
        </p:nvSpPr>
        <p:spPr>
          <a:xfrm>
            <a:off x="491963" y="2942775"/>
            <a:ext cx="699300" cy="513900"/>
          </a:xfrm>
          <a:prstGeom prst="rect">
            <a:avLst/>
          </a:prstGeom>
          <a:solidFill>
            <a:srgbClr val="FFD6B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t>3.</a:t>
            </a:r>
            <a:endParaRPr b="1" sz="3000"/>
          </a:p>
        </p:txBody>
      </p:sp>
      <p:sp>
        <p:nvSpPr>
          <p:cNvPr id="209" name="Google Shape;209;p22"/>
          <p:cNvSpPr/>
          <p:nvPr/>
        </p:nvSpPr>
        <p:spPr>
          <a:xfrm>
            <a:off x="1454725" y="1219825"/>
            <a:ext cx="6322500" cy="1108800"/>
          </a:xfrm>
          <a:prstGeom prst="roundRect">
            <a:avLst>
              <a:gd fmla="val 16667" name="adj"/>
            </a:avLst>
          </a:prstGeom>
          <a:solidFill>
            <a:srgbClr val="EBFCF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zh-TW" sz="1700">
                <a:solidFill>
                  <a:schemeClr val="dk2"/>
                </a:solidFill>
                <a:latin typeface="Calibri"/>
                <a:ea typeface="Calibri"/>
                <a:cs typeface="Calibri"/>
                <a:sym typeface="Calibri"/>
              </a:rPr>
              <a:t>Passive structure will not change understanding of native English speakers, but it will enlarge the scope ambiguity in both Chinese and English of native Chinese speakers</a:t>
            </a:r>
            <a:endParaRPr sz="1700">
              <a:solidFill>
                <a:schemeClr val="dk2"/>
              </a:solidFill>
              <a:latin typeface="Calibri"/>
              <a:ea typeface="Calibri"/>
              <a:cs typeface="Calibri"/>
              <a:sym typeface="Calibri"/>
            </a:endParaRPr>
          </a:p>
        </p:txBody>
      </p:sp>
      <p:sp>
        <p:nvSpPr>
          <p:cNvPr id="210" name="Google Shape;210;p22"/>
          <p:cNvSpPr/>
          <p:nvPr/>
        </p:nvSpPr>
        <p:spPr>
          <a:xfrm>
            <a:off x="1454725" y="2942775"/>
            <a:ext cx="6322500" cy="1108800"/>
          </a:xfrm>
          <a:prstGeom prst="roundRect">
            <a:avLst>
              <a:gd fmla="val 16667" name="adj"/>
            </a:avLst>
          </a:prstGeom>
          <a:solidFill>
            <a:srgbClr val="EBFCF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zh-TW" sz="1700">
                <a:solidFill>
                  <a:schemeClr val="dk2"/>
                </a:solidFill>
                <a:latin typeface="Calibri"/>
                <a:ea typeface="Calibri"/>
                <a:cs typeface="Calibri"/>
                <a:sym typeface="Calibri"/>
              </a:rPr>
              <a:t>English of native Chinese speakers will not be same as that of native English speakers, it will be relatively same as their native language——Chinese.</a:t>
            </a:r>
            <a:endParaRPr sz="1700">
              <a:solidFill>
                <a:schemeClr val="dk2"/>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3"/>
          <p:cNvSpPr txBox="1"/>
          <p:nvPr>
            <p:ph type="title"/>
          </p:nvPr>
        </p:nvSpPr>
        <p:spPr>
          <a:xfrm>
            <a:off x="547100" y="4748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Aim</a:t>
            </a:r>
            <a:endParaRPr/>
          </a:p>
        </p:txBody>
      </p:sp>
      <p:sp>
        <p:nvSpPr>
          <p:cNvPr id="216" name="Google Shape;216;p23"/>
          <p:cNvSpPr/>
          <p:nvPr/>
        </p:nvSpPr>
        <p:spPr>
          <a:xfrm>
            <a:off x="547088" y="1548850"/>
            <a:ext cx="699300" cy="513900"/>
          </a:xfrm>
          <a:prstGeom prst="rect">
            <a:avLst/>
          </a:prstGeom>
          <a:solidFill>
            <a:srgbClr val="FFD6B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t>1</a:t>
            </a:r>
            <a:r>
              <a:rPr b="1" lang="zh-TW" sz="3000"/>
              <a:t>.</a:t>
            </a:r>
            <a:endParaRPr b="1" sz="3000"/>
          </a:p>
        </p:txBody>
      </p:sp>
      <p:sp>
        <p:nvSpPr>
          <p:cNvPr id="217" name="Google Shape;217;p23"/>
          <p:cNvSpPr/>
          <p:nvPr/>
        </p:nvSpPr>
        <p:spPr>
          <a:xfrm>
            <a:off x="547088" y="3120950"/>
            <a:ext cx="699300" cy="513900"/>
          </a:xfrm>
          <a:prstGeom prst="rect">
            <a:avLst/>
          </a:prstGeom>
          <a:solidFill>
            <a:srgbClr val="FFD6B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t>2</a:t>
            </a:r>
            <a:r>
              <a:rPr b="1" lang="zh-TW" sz="3000"/>
              <a:t>.</a:t>
            </a:r>
            <a:endParaRPr b="1" sz="3000"/>
          </a:p>
        </p:txBody>
      </p:sp>
      <p:sp>
        <p:nvSpPr>
          <p:cNvPr id="218" name="Google Shape;218;p23"/>
          <p:cNvSpPr/>
          <p:nvPr/>
        </p:nvSpPr>
        <p:spPr>
          <a:xfrm>
            <a:off x="1509850" y="1548850"/>
            <a:ext cx="6322500" cy="1108800"/>
          </a:xfrm>
          <a:prstGeom prst="roundRect">
            <a:avLst>
              <a:gd fmla="val 16667" name="adj"/>
            </a:avLst>
          </a:prstGeom>
          <a:solidFill>
            <a:srgbClr val="EDFFEE"/>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zh-TW" sz="1600">
                <a:solidFill>
                  <a:schemeClr val="dk2"/>
                </a:solidFill>
                <a:latin typeface="Calibri"/>
                <a:ea typeface="Calibri"/>
                <a:cs typeface="Calibri"/>
                <a:sym typeface="Calibri"/>
              </a:rPr>
              <a:t>Find resolution</a:t>
            </a:r>
            <a:r>
              <a:rPr lang="zh-TW" sz="1600">
                <a:solidFill>
                  <a:schemeClr val="dk2"/>
                </a:solidFill>
                <a:latin typeface="Calibri"/>
                <a:ea typeface="Calibri"/>
                <a:cs typeface="Calibri"/>
                <a:sym typeface="Calibri"/>
              </a:rPr>
              <a:t> on ambiguity </a:t>
            </a:r>
            <a:r>
              <a:rPr lang="zh-TW" sz="1600">
                <a:solidFill>
                  <a:schemeClr val="dk2"/>
                </a:solidFill>
                <a:latin typeface="Calibri"/>
                <a:ea typeface="Calibri"/>
                <a:cs typeface="Calibri"/>
                <a:sym typeface="Calibri"/>
              </a:rPr>
              <a:t>(Kurtzman &amp; MacDonald, 1993)</a:t>
            </a:r>
            <a:br>
              <a:rPr lang="zh-TW" sz="1600">
                <a:solidFill>
                  <a:schemeClr val="dk2"/>
                </a:solidFill>
                <a:latin typeface="Calibri"/>
                <a:ea typeface="Calibri"/>
                <a:cs typeface="Calibri"/>
                <a:sym typeface="Calibri"/>
              </a:rPr>
            </a:br>
            <a:r>
              <a:rPr lang="zh-TW" sz="1600">
                <a:solidFill>
                  <a:schemeClr val="dk2"/>
                </a:solidFill>
                <a:latin typeface="Calibri"/>
                <a:ea typeface="Calibri"/>
                <a:cs typeface="Calibri"/>
                <a:sym typeface="Calibri"/>
              </a:rPr>
              <a:t>- we interpret the meaning of a give sentence unconsiously and very fast</a:t>
            </a:r>
            <a:endParaRPr sz="1600">
              <a:solidFill>
                <a:schemeClr val="dk2"/>
              </a:solidFill>
              <a:latin typeface="Calibri"/>
              <a:ea typeface="Calibri"/>
              <a:cs typeface="Calibri"/>
              <a:sym typeface="Calibri"/>
            </a:endParaRPr>
          </a:p>
        </p:txBody>
      </p:sp>
      <p:sp>
        <p:nvSpPr>
          <p:cNvPr id="219" name="Google Shape;219;p23"/>
          <p:cNvSpPr/>
          <p:nvPr/>
        </p:nvSpPr>
        <p:spPr>
          <a:xfrm>
            <a:off x="1509850" y="3120950"/>
            <a:ext cx="6322500" cy="1647600"/>
          </a:xfrm>
          <a:prstGeom prst="roundRect">
            <a:avLst>
              <a:gd fmla="val 16667" name="adj"/>
            </a:avLst>
          </a:prstGeom>
          <a:solidFill>
            <a:srgbClr val="EDFFEE"/>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zh-TW" sz="1500">
                <a:solidFill>
                  <a:schemeClr val="dk2"/>
                </a:solidFill>
                <a:latin typeface="Calibri"/>
                <a:ea typeface="Calibri"/>
                <a:cs typeface="Calibri"/>
                <a:sym typeface="Calibri"/>
              </a:rPr>
              <a:t>Avoid misunderstanding</a:t>
            </a:r>
            <a:r>
              <a:rPr lang="zh-TW" sz="1500">
                <a:solidFill>
                  <a:schemeClr val="dk2"/>
                </a:solidFill>
                <a:latin typeface="Calibri"/>
                <a:ea typeface="Calibri"/>
                <a:cs typeface="Calibri"/>
                <a:sym typeface="Calibri"/>
              </a:rPr>
              <a:t> of an utterance from a native English speaker by bilingual Chinese speakers</a:t>
            </a:r>
            <a:endParaRPr sz="1500">
              <a:solidFill>
                <a:schemeClr val="dk2"/>
              </a:solidFill>
              <a:latin typeface="Calibri"/>
              <a:ea typeface="Calibri"/>
              <a:cs typeface="Calibri"/>
              <a:sym typeface="Calibri"/>
            </a:endParaRPr>
          </a:p>
          <a:p>
            <a:pPr indent="0" lvl="0" marL="0" rtl="0" algn="l">
              <a:lnSpc>
                <a:spcPct val="115000"/>
              </a:lnSpc>
              <a:spcBef>
                <a:spcPts val="1600"/>
              </a:spcBef>
              <a:spcAft>
                <a:spcPts val="1600"/>
              </a:spcAft>
              <a:buNone/>
            </a:pPr>
            <a:r>
              <a:rPr lang="zh-TW" sz="1500">
                <a:solidFill>
                  <a:schemeClr val="dk2"/>
                </a:solidFill>
                <a:latin typeface="Calibri"/>
                <a:ea typeface="Calibri"/>
                <a:cs typeface="Calibri"/>
                <a:sym typeface="Calibri"/>
              </a:rPr>
              <a:t>eg. Every fish was caught by a shark.</a:t>
            </a:r>
            <a:br>
              <a:rPr lang="zh-TW" sz="1500">
                <a:solidFill>
                  <a:schemeClr val="dk2"/>
                </a:solidFill>
                <a:latin typeface="Calibri"/>
                <a:ea typeface="Calibri"/>
                <a:cs typeface="Calibri"/>
                <a:sym typeface="Calibri"/>
              </a:rPr>
            </a:br>
            <a:r>
              <a:rPr lang="zh-TW" sz="1500">
                <a:solidFill>
                  <a:schemeClr val="dk2"/>
                </a:solidFill>
                <a:latin typeface="Calibri"/>
                <a:ea typeface="Calibri"/>
                <a:cs typeface="Calibri"/>
                <a:sym typeface="Calibri"/>
              </a:rPr>
              <a:t>Chinese speaker: There is a shark who caught all the fishes.</a:t>
            </a:r>
            <a:br>
              <a:rPr lang="zh-TW" sz="1500">
                <a:solidFill>
                  <a:schemeClr val="dk2"/>
                </a:solidFill>
                <a:latin typeface="Calibri"/>
                <a:ea typeface="Calibri"/>
                <a:cs typeface="Calibri"/>
                <a:sym typeface="Calibri"/>
              </a:rPr>
            </a:br>
            <a:r>
              <a:rPr lang="zh-TW" sz="1500">
                <a:solidFill>
                  <a:schemeClr val="dk2"/>
                </a:solidFill>
                <a:latin typeface="Calibri"/>
                <a:ea typeface="Calibri"/>
                <a:cs typeface="Calibri"/>
                <a:sym typeface="Calibri"/>
              </a:rPr>
              <a:t>English speaker: For each fish, it was caught by one individual shark.</a:t>
            </a:r>
            <a:endParaRPr sz="1500">
              <a:solidFill>
                <a:schemeClr val="dk2"/>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4"/>
          <p:cNvSpPr txBox="1"/>
          <p:nvPr/>
        </p:nvSpPr>
        <p:spPr>
          <a:xfrm>
            <a:off x="845000" y="1844450"/>
            <a:ext cx="3086400" cy="30252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TW" sz="1200"/>
              <a:t>For English Native Speaker </a:t>
            </a:r>
            <a:br>
              <a:rPr lang="zh-TW" sz="1200"/>
            </a:br>
            <a:r>
              <a:rPr lang="zh-TW" sz="1200"/>
              <a:t>- 8 participants</a:t>
            </a:r>
            <a:endParaRPr sz="1200"/>
          </a:p>
        </p:txBody>
      </p:sp>
      <p:sp>
        <p:nvSpPr>
          <p:cNvPr id="225" name="Google Shape;225;p2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Methodology</a:t>
            </a:r>
            <a:endParaRPr/>
          </a:p>
        </p:txBody>
      </p:sp>
      <p:sp>
        <p:nvSpPr>
          <p:cNvPr id="226" name="Google Shape;226;p24"/>
          <p:cNvSpPr txBox="1"/>
          <p:nvPr>
            <p:ph idx="1" type="body"/>
          </p:nvPr>
        </p:nvSpPr>
        <p:spPr>
          <a:xfrm>
            <a:off x="819150" y="1411350"/>
            <a:ext cx="7505700" cy="52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In this study, we set up TWO sets of survey :</a:t>
            </a:r>
            <a:br>
              <a:rPr lang="zh-TW"/>
            </a:br>
            <a:endParaRPr/>
          </a:p>
        </p:txBody>
      </p:sp>
      <p:pic>
        <p:nvPicPr>
          <p:cNvPr id="227" name="Google Shape;227;p24"/>
          <p:cNvPicPr preferRelativeResize="0"/>
          <p:nvPr/>
        </p:nvPicPr>
        <p:blipFill>
          <a:blip r:embed="rId3">
            <a:alphaModFix/>
          </a:blip>
          <a:stretch>
            <a:fillRect/>
          </a:stretch>
        </p:blipFill>
        <p:spPr>
          <a:xfrm>
            <a:off x="909775" y="2380675"/>
            <a:ext cx="2573475" cy="2337749"/>
          </a:xfrm>
          <a:prstGeom prst="rect">
            <a:avLst/>
          </a:prstGeom>
          <a:noFill/>
          <a:ln>
            <a:noFill/>
          </a:ln>
        </p:spPr>
      </p:pic>
      <p:pic>
        <p:nvPicPr>
          <p:cNvPr id="228" name="Google Shape;228;p24"/>
          <p:cNvPicPr preferRelativeResize="0"/>
          <p:nvPr/>
        </p:nvPicPr>
        <p:blipFill rotWithShape="1">
          <a:blip r:embed="rId4">
            <a:alphaModFix/>
          </a:blip>
          <a:srcRect b="5374" l="0" r="0" t="0"/>
          <a:stretch/>
        </p:blipFill>
        <p:spPr>
          <a:xfrm>
            <a:off x="4465501" y="2304475"/>
            <a:ext cx="2317823" cy="2401025"/>
          </a:xfrm>
          <a:prstGeom prst="rect">
            <a:avLst/>
          </a:prstGeom>
          <a:noFill/>
          <a:ln>
            <a:noFill/>
          </a:ln>
        </p:spPr>
      </p:pic>
      <p:sp>
        <p:nvSpPr>
          <p:cNvPr id="229" name="Google Shape;229;p24"/>
          <p:cNvSpPr txBox="1"/>
          <p:nvPr/>
        </p:nvSpPr>
        <p:spPr>
          <a:xfrm>
            <a:off x="4332250" y="1803200"/>
            <a:ext cx="4146000" cy="30252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TW" sz="1200"/>
              <a:t>For Bilingual speaker (Native Mandarin, English Bilingual) </a:t>
            </a:r>
            <a:endParaRPr sz="1200"/>
          </a:p>
          <a:p>
            <a:pPr indent="0" lvl="0" marL="0" rtl="0" algn="l">
              <a:spcBef>
                <a:spcPts val="0"/>
              </a:spcBef>
              <a:spcAft>
                <a:spcPts val="0"/>
              </a:spcAft>
              <a:buNone/>
            </a:pPr>
            <a:r>
              <a:rPr lang="zh-TW" sz="1200"/>
              <a:t>- 34 participants</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5"/>
          <p:cNvSpPr txBox="1"/>
          <p:nvPr>
            <p:ph type="title"/>
          </p:nvPr>
        </p:nvSpPr>
        <p:spPr>
          <a:xfrm>
            <a:off x="819150" y="845600"/>
            <a:ext cx="7505700" cy="70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Methodology - Participants’ profile</a:t>
            </a:r>
            <a:endParaRPr/>
          </a:p>
        </p:txBody>
      </p:sp>
      <p:graphicFrame>
        <p:nvGraphicFramePr>
          <p:cNvPr id="235" name="Google Shape;235;p25"/>
          <p:cNvGraphicFramePr/>
          <p:nvPr/>
        </p:nvGraphicFramePr>
        <p:xfrm>
          <a:off x="350400" y="1481025"/>
          <a:ext cx="3000000" cy="3000000"/>
        </p:xfrm>
        <a:graphic>
          <a:graphicData uri="http://schemas.openxmlformats.org/drawingml/2006/table">
            <a:tbl>
              <a:tblPr>
                <a:noFill/>
                <a:tableStyleId>{91D7C3D2-3D7B-4C5A-B8F1-11231E5130DC}</a:tableStyleId>
              </a:tblPr>
              <a:tblGrid>
                <a:gridCol w="1202950"/>
                <a:gridCol w="1202950"/>
                <a:gridCol w="1449300"/>
                <a:gridCol w="956600"/>
                <a:gridCol w="1202950"/>
                <a:gridCol w="1202950"/>
              </a:tblGrid>
              <a:tr h="316875">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lang="zh-TW" sz="1000"/>
                        <a:t>Age</a:t>
                      </a:r>
                      <a:endParaRPr sz="1000"/>
                    </a:p>
                  </a:txBody>
                  <a:tcPr marT="91425" marB="91425" marR="91425" marL="91425"/>
                </a:tc>
                <a:tc>
                  <a:txBody>
                    <a:bodyPr/>
                    <a:lstStyle/>
                    <a:p>
                      <a:pPr indent="0" lvl="0" marL="0" rtl="0" algn="l">
                        <a:spcBef>
                          <a:spcPts val="0"/>
                        </a:spcBef>
                        <a:spcAft>
                          <a:spcPts val="0"/>
                        </a:spcAft>
                        <a:buNone/>
                      </a:pPr>
                      <a:r>
                        <a:rPr lang="zh-TW" sz="1000"/>
                        <a:t>Education</a:t>
                      </a:r>
                      <a:endParaRPr sz="1000"/>
                    </a:p>
                  </a:txBody>
                  <a:tcPr marT="91425" marB="91425" marR="91425" marL="91425"/>
                </a:tc>
                <a:tc>
                  <a:txBody>
                    <a:bodyPr/>
                    <a:lstStyle/>
                    <a:p>
                      <a:pPr indent="0" lvl="0" marL="0" rtl="0" algn="l">
                        <a:spcBef>
                          <a:spcPts val="0"/>
                        </a:spcBef>
                        <a:spcAft>
                          <a:spcPts val="0"/>
                        </a:spcAft>
                        <a:buNone/>
                      </a:pPr>
                      <a:r>
                        <a:rPr lang="zh-TW" sz="1000"/>
                        <a:t>English level</a:t>
                      </a:r>
                      <a:endParaRPr sz="1000"/>
                    </a:p>
                  </a:txBody>
                  <a:tcPr marT="91425" marB="91425" marR="91425" marL="91425"/>
                </a:tc>
                <a:tc>
                  <a:txBody>
                    <a:bodyPr/>
                    <a:lstStyle/>
                    <a:p>
                      <a:pPr indent="0" lvl="0" marL="0" rtl="0" algn="l">
                        <a:spcBef>
                          <a:spcPts val="0"/>
                        </a:spcBef>
                        <a:spcAft>
                          <a:spcPts val="0"/>
                        </a:spcAft>
                        <a:buNone/>
                      </a:pPr>
                      <a:r>
                        <a:rPr lang="zh-TW" sz="1000"/>
                        <a:t>Nationality</a:t>
                      </a:r>
                      <a:endParaRPr sz="1000"/>
                    </a:p>
                  </a:txBody>
                  <a:tcPr marT="91425" marB="91425" marR="91425" marL="91425"/>
                </a:tc>
                <a:tc>
                  <a:txBody>
                    <a:bodyPr/>
                    <a:lstStyle/>
                    <a:p>
                      <a:pPr indent="0" lvl="0" marL="0" rtl="0" algn="l">
                        <a:spcBef>
                          <a:spcPts val="0"/>
                        </a:spcBef>
                        <a:spcAft>
                          <a:spcPts val="0"/>
                        </a:spcAft>
                        <a:buNone/>
                      </a:pPr>
                      <a:r>
                        <a:rPr lang="zh-TW" sz="1000"/>
                        <a:t>Native</a:t>
                      </a:r>
                      <a:r>
                        <a:rPr lang="zh-TW" sz="1000"/>
                        <a:t> Language</a:t>
                      </a:r>
                      <a:endParaRPr sz="1000"/>
                    </a:p>
                  </a:txBody>
                  <a:tcPr marT="91425" marB="91425" marR="91425" marL="91425"/>
                </a:tc>
              </a:tr>
              <a:tr h="609975">
                <a:tc>
                  <a:txBody>
                    <a:bodyPr/>
                    <a:lstStyle/>
                    <a:p>
                      <a:pPr indent="0" lvl="0" marL="0" rtl="0" algn="l">
                        <a:spcBef>
                          <a:spcPts val="0"/>
                        </a:spcBef>
                        <a:spcAft>
                          <a:spcPts val="0"/>
                        </a:spcAft>
                        <a:buNone/>
                      </a:pPr>
                      <a:r>
                        <a:rPr lang="zh-TW" sz="1000"/>
                        <a:t>Native English Speaker</a:t>
                      </a:r>
                      <a:endParaRPr sz="1000"/>
                    </a:p>
                  </a:txBody>
                  <a:tcPr marT="91425" marB="91425" marR="91425" marL="91425"/>
                </a:tc>
                <a:tc>
                  <a:txBody>
                    <a:bodyPr/>
                    <a:lstStyle/>
                    <a:p>
                      <a:pPr indent="0" lvl="0" marL="0" rtl="0" algn="l">
                        <a:spcBef>
                          <a:spcPts val="0"/>
                        </a:spcBef>
                        <a:spcAft>
                          <a:spcPts val="0"/>
                        </a:spcAft>
                        <a:buNone/>
                      </a:pPr>
                      <a:r>
                        <a:rPr lang="zh-TW" sz="1000"/>
                        <a:t>20 - 26</a:t>
                      </a:r>
                      <a:endParaRPr sz="1000"/>
                    </a:p>
                  </a:txBody>
                  <a:tcPr marT="91425" marB="91425" marR="91425" marL="91425"/>
                </a:tc>
                <a:tc>
                  <a:txBody>
                    <a:bodyPr/>
                    <a:lstStyle/>
                    <a:p>
                      <a:pPr indent="0" lvl="0" marL="0" rtl="0" algn="l">
                        <a:spcBef>
                          <a:spcPts val="0"/>
                        </a:spcBef>
                        <a:spcAft>
                          <a:spcPts val="0"/>
                        </a:spcAft>
                        <a:buNone/>
                      </a:pPr>
                      <a:r>
                        <a:rPr lang="zh-TW" sz="1000"/>
                        <a:t>Bachelors degree </a:t>
                      </a:r>
                      <a:endParaRPr sz="1000"/>
                    </a:p>
                  </a:txBody>
                  <a:tcPr marT="91425" marB="91425" marR="91425" marL="91425"/>
                </a:tc>
                <a:tc>
                  <a:txBody>
                    <a:bodyPr/>
                    <a:lstStyle/>
                    <a:p>
                      <a:pPr indent="0" lvl="0" marL="0" rtl="0" algn="l">
                        <a:spcBef>
                          <a:spcPts val="0"/>
                        </a:spcBef>
                        <a:spcAft>
                          <a:spcPts val="0"/>
                        </a:spcAft>
                        <a:buNone/>
                      </a:pPr>
                      <a:r>
                        <a:rPr lang="zh-TW" sz="1000"/>
                        <a:t>Native</a:t>
                      </a:r>
                      <a:endParaRPr sz="1000"/>
                    </a:p>
                  </a:txBody>
                  <a:tcPr marT="91425" marB="91425" marR="91425" marL="91425"/>
                </a:tc>
                <a:tc>
                  <a:txBody>
                    <a:bodyPr/>
                    <a:lstStyle/>
                    <a:p>
                      <a:pPr indent="0" lvl="0" marL="0" rtl="0" algn="l">
                        <a:spcBef>
                          <a:spcPts val="0"/>
                        </a:spcBef>
                        <a:spcAft>
                          <a:spcPts val="0"/>
                        </a:spcAft>
                        <a:buNone/>
                      </a:pPr>
                      <a:r>
                        <a:rPr lang="zh-TW" sz="1000"/>
                        <a:t>5 from U.S.</a:t>
                      </a:r>
                      <a:br>
                        <a:rPr lang="zh-TW" sz="1000"/>
                      </a:br>
                      <a:r>
                        <a:rPr lang="zh-TW" sz="1000"/>
                        <a:t>3 from Canada</a:t>
                      </a:r>
                      <a:endParaRPr sz="1000"/>
                    </a:p>
                  </a:txBody>
                  <a:tcPr marT="91425" marB="91425" marR="91425" marL="91425"/>
                </a:tc>
                <a:tc>
                  <a:txBody>
                    <a:bodyPr/>
                    <a:lstStyle/>
                    <a:p>
                      <a:pPr indent="0" lvl="0" marL="0" rtl="0" algn="l">
                        <a:spcBef>
                          <a:spcPts val="0"/>
                        </a:spcBef>
                        <a:spcAft>
                          <a:spcPts val="0"/>
                        </a:spcAft>
                        <a:buNone/>
                      </a:pPr>
                      <a:r>
                        <a:rPr lang="zh-TW" sz="1000"/>
                        <a:t>English</a:t>
                      </a:r>
                      <a:endParaRPr sz="1000"/>
                    </a:p>
                  </a:txBody>
                  <a:tcPr marT="91425" marB="91425" marR="91425" marL="91425"/>
                </a:tc>
              </a:tr>
              <a:tr h="532950">
                <a:tc>
                  <a:txBody>
                    <a:bodyPr/>
                    <a:lstStyle/>
                    <a:p>
                      <a:pPr indent="0" lvl="0" marL="0" rtl="0" algn="l">
                        <a:lnSpc>
                          <a:spcPct val="115000"/>
                        </a:lnSpc>
                        <a:spcBef>
                          <a:spcPts val="0"/>
                        </a:spcBef>
                        <a:spcAft>
                          <a:spcPts val="1600"/>
                        </a:spcAft>
                        <a:buNone/>
                      </a:pPr>
                      <a:r>
                        <a:rPr lang="zh-TW" sz="1000">
                          <a:solidFill>
                            <a:schemeClr val="dk2"/>
                          </a:solidFill>
                        </a:rPr>
                        <a:t>Bilingual Speaker</a:t>
                      </a:r>
                      <a:endParaRPr sz="1000"/>
                    </a:p>
                  </a:txBody>
                  <a:tcPr marT="91425" marB="91425" marR="91425" marL="91425"/>
                </a:tc>
                <a:tc>
                  <a:txBody>
                    <a:bodyPr/>
                    <a:lstStyle/>
                    <a:p>
                      <a:pPr indent="0" lvl="0" marL="0" rtl="0" algn="l">
                        <a:spcBef>
                          <a:spcPts val="0"/>
                        </a:spcBef>
                        <a:spcAft>
                          <a:spcPts val="0"/>
                        </a:spcAft>
                        <a:buNone/>
                      </a:pPr>
                      <a:r>
                        <a:rPr lang="zh-TW" sz="1000"/>
                        <a:t>20 - 26</a:t>
                      </a:r>
                      <a:endParaRPr sz="1000"/>
                    </a:p>
                  </a:txBody>
                  <a:tcPr marT="91425" marB="91425" marR="91425" marL="91425"/>
                </a:tc>
                <a:tc>
                  <a:txBody>
                    <a:bodyPr/>
                    <a:lstStyle/>
                    <a:p>
                      <a:pPr indent="0" lvl="0" marL="0" rtl="0" algn="l">
                        <a:spcBef>
                          <a:spcPts val="0"/>
                        </a:spcBef>
                        <a:spcAft>
                          <a:spcPts val="0"/>
                        </a:spcAft>
                        <a:buNone/>
                      </a:pPr>
                      <a:r>
                        <a:rPr lang="zh-TW" sz="1000"/>
                        <a:t>Bachelors degree in English Speaking University</a:t>
                      </a:r>
                      <a:endParaRPr sz="1000"/>
                    </a:p>
                  </a:txBody>
                  <a:tcPr marT="91425" marB="91425" marR="91425" marL="91425"/>
                </a:tc>
                <a:tc>
                  <a:txBody>
                    <a:bodyPr/>
                    <a:lstStyle/>
                    <a:p>
                      <a:pPr indent="0" lvl="0" marL="0" rtl="0" algn="l">
                        <a:spcBef>
                          <a:spcPts val="0"/>
                        </a:spcBef>
                        <a:spcAft>
                          <a:spcPts val="0"/>
                        </a:spcAft>
                        <a:buNone/>
                      </a:pPr>
                      <a:r>
                        <a:rPr lang="zh-TW" sz="1000"/>
                        <a:t>Ielts 6.0 or above</a:t>
                      </a:r>
                      <a:endParaRPr sz="1000"/>
                    </a:p>
                  </a:txBody>
                  <a:tcPr marT="91425" marB="91425" marR="91425" marL="91425"/>
                </a:tc>
                <a:tc>
                  <a:txBody>
                    <a:bodyPr/>
                    <a:lstStyle/>
                    <a:p>
                      <a:pPr indent="0" lvl="0" marL="0" rtl="0" algn="l">
                        <a:spcBef>
                          <a:spcPts val="0"/>
                        </a:spcBef>
                        <a:spcAft>
                          <a:spcPts val="0"/>
                        </a:spcAft>
                        <a:buNone/>
                      </a:pPr>
                      <a:r>
                        <a:rPr b="1" lang="zh-TW" sz="1000"/>
                        <a:t>34 </a:t>
                      </a:r>
                      <a:r>
                        <a:rPr b="1" lang="zh-TW" sz="1000"/>
                        <a:t>Chinese (Mainland)</a:t>
                      </a:r>
                      <a:endParaRPr b="1" sz="1000"/>
                    </a:p>
                  </a:txBody>
                  <a:tcPr marT="91425" marB="91425" marR="91425" marL="91425"/>
                </a:tc>
                <a:tc>
                  <a:txBody>
                    <a:bodyPr/>
                    <a:lstStyle/>
                    <a:p>
                      <a:pPr indent="0" lvl="0" marL="0" rtl="0" algn="l">
                        <a:spcBef>
                          <a:spcPts val="0"/>
                        </a:spcBef>
                        <a:spcAft>
                          <a:spcPts val="0"/>
                        </a:spcAft>
                        <a:buNone/>
                      </a:pPr>
                      <a:r>
                        <a:rPr b="1" lang="zh-TW" sz="1000"/>
                        <a:t>Mandarin </a:t>
                      </a:r>
                      <a:endParaRPr b="1" sz="1000"/>
                    </a:p>
                  </a:txBody>
                  <a:tcPr marT="91425" marB="91425" marR="91425" marL="91425"/>
                </a:tc>
              </a:tr>
            </a:tbl>
          </a:graphicData>
        </a:graphic>
      </p:graphicFrame>
      <p:sp>
        <p:nvSpPr>
          <p:cNvPr id="236" name="Google Shape;236;p25"/>
          <p:cNvSpPr txBox="1"/>
          <p:nvPr/>
        </p:nvSpPr>
        <p:spPr>
          <a:xfrm>
            <a:off x="1553350" y="3020975"/>
            <a:ext cx="2406000" cy="476400"/>
          </a:xfrm>
          <a:prstGeom prst="rect">
            <a:avLst/>
          </a:prstGeom>
          <a:solidFill>
            <a:srgbClr val="FFFFFF"/>
          </a:solidFill>
          <a:ln cap="flat" cmpd="sng" w="2857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TW" sz="1200"/>
              <a:t>Similar age range </a:t>
            </a:r>
            <a:br>
              <a:rPr lang="zh-TW" sz="1200"/>
            </a:br>
            <a:endParaRPr sz="1200"/>
          </a:p>
        </p:txBody>
      </p:sp>
      <p:cxnSp>
        <p:nvCxnSpPr>
          <p:cNvPr id="237" name="Google Shape;237;p25"/>
          <p:cNvCxnSpPr/>
          <p:nvPr/>
        </p:nvCxnSpPr>
        <p:spPr>
          <a:xfrm>
            <a:off x="2230250" y="2889175"/>
            <a:ext cx="10200" cy="111600"/>
          </a:xfrm>
          <a:prstGeom prst="straightConnector1">
            <a:avLst/>
          </a:prstGeom>
          <a:noFill/>
          <a:ln cap="flat" cmpd="sng" w="28575">
            <a:solidFill>
              <a:srgbClr val="FF9900"/>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6"/>
          <p:cNvSpPr txBox="1"/>
          <p:nvPr>
            <p:ph type="title"/>
          </p:nvPr>
        </p:nvSpPr>
        <p:spPr>
          <a:xfrm>
            <a:off x="819150" y="845600"/>
            <a:ext cx="7505700" cy="70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Methodology - Participants’ profile</a:t>
            </a:r>
            <a:endParaRPr/>
          </a:p>
        </p:txBody>
      </p:sp>
      <p:graphicFrame>
        <p:nvGraphicFramePr>
          <p:cNvPr id="243" name="Google Shape;243;p26"/>
          <p:cNvGraphicFramePr/>
          <p:nvPr/>
        </p:nvGraphicFramePr>
        <p:xfrm>
          <a:off x="350400" y="1481025"/>
          <a:ext cx="3000000" cy="3000000"/>
        </p:xfrm>
        <a:graphic>
          <a:graphicData uri="http://schemas.openxmlformats.org/drawingml/2006/table">
            <a:tbl>
              <a:tblPr>
                <a:noFill/>
                <a:tableStyleId>{91D7C3D2-3D7B-4C5A-B8F1-11231E5130DC}</a:tableStyleId>
              </a:tblPr>
              <a:tblGrid>
                <a:gridCol w="1202950"/>
                <a:gridCol w="1202950"/>
                <a:gridCol w="1449275"/>
                <a:gridCol w="956625"/>
                <a:gridCol w="1202950"/>
                <a:gridCol w="1202950"/>
              </a:tblGrid>
              <a:tr h="316875">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lang="zh-TW" sz="1000"/>
                        <a:t>Age</a:t>
                      </a:r>
                      <a:endParaRPr sz="1000"/>
                    </a:p>
                  </a:txBody>
                  <a:tcPr marT="91425" marB="91425" marR="91425" marL="91425"/>
                </a:tc>
                <a:tc>
                  <a:txBody>
                    <a:bodyPr/>
                    <a:lstStyle/>
                    <a:p>
                      <a:pPr indent="0" lvl="0" marL="0" rtl="0" algn="l">
                        <a:spcBef>
                          <a:spcPts val="0"/>
                        </a:spcBef>
                        <a:spcAft>
                          <a:spcPts val="0"/>
                        </a:spcAft>
                        <a:buNone/>
                      </a:pPr>
                      <a:r>
                        <a:rPr lang="zh-TW" sz="1000"/>
                        <a:t>Education</a:t>
                      </a:r>
                      <a:endParaRPr sz="1000"/>
                    </a:p>
                  </a:txBody>
                  <a:tcPr marT="91425" marB="91425" marR="91425" marL="91425"/>
                </a:tc>
                <a:tc>
                  <a:txBody>
                    <a:bodyPr/>
                    <a:lstStyle/>
                    <a:p>
                      <a:pPr indent="0" lvl="0" marL="0" rtl="0" algn="l">
                        <a:spcBef>
                          <a:spcPts val="0"/>
                        </a:spcBef>
                        <a:spcAft>
                          <a:spcPts val="0"/>
                        </a:spcAft>
                        <a:buNone/>
                      </a:pPr>
                      <a:r>
                        <a:rPr lang="zh-TW" sz="1000"/>
                        <a:t>English level</a:t>
                      </a:r>
                      <a:endParaRPr sz="1000"/>
                    </a:p>
                  </a:txBody>
                  <a:tcPr marT="91425" marB="91425" marR="91425" marL="91425"/>
                </a:tc>
                <a:tc>
                  <a:txBody>
                    <a:bodyPr/>
                    <a:lstStyle/>
                    <a:p>
                      <a:pPr indent="0" lvl="0" marL="0" rtl="0" algn="l">
                        <a:spcBef>
                          <a:spcPts val="0"/>
                        </a:spcBef>
                        <a:spcAft>
                          <a:spcPts val="0"/>
                        </a:spcAft>
                        <a:buNone/>
                      </a:pPr>
                      <a:r>
                        <a:rPr lang="zh-TW" sz="1000"/>
                        <a:t>Nationality</a:t>
                      </a:r>
                      <a:endParaRPr sz="1000"/>
                    </a:p>
                  </a:txBody>
                  <a:tcPr marT="91425" marB="91425" marR="91425" marL="91425"/>
                </a:tc>
                <a:tc>
                  <a:txBody>
                    <a:bodyPr/>
                    <a:lstStyle/>
                    <a:p>
                      <a:pPr indent="0" lvl="0" marL="0" rtl="0" algn="l">
                        <a:spcBef>
                          <a:spcPts val="0"/>
                        </a:spcBef>
                        <a:spcAft>
                          <a:spcPts val="0"/>
                        </a:spcAft>
                        <a:buNone/>
                      </a:pPr>
                      <a:r>
                        <a:rPr lang="zh-TW" sz="1000"/>
                        <a:t>Native Language</a:t>
                      </a:r>
                      <a:endParaRPr sz="1000"/>
                    </a:p>
                  </a:txBody>
                  <a:tcPr marT="91425" marB="91425" marR="91425" marL="91425"/>
                </a:tc>
              </a:tr>
              <a:tr h="609975">
                <a:tc>
                  <a:txBody>
                    <a:bodyPr/>
                    <a:lstStyle/>
                    <a:p>
                      <a:pPr indent="0" lvl="0" marL="0" rtl="0" algn="l">
                        <a:spcBef>
                          <a:spcPts val="0"/>
                        </a:spcBef>
                        <a:spcAft>
                          <a:spcPts val="0"/>
                        </a:spcAft>
                        <a:buNone/>
                      </a:pPr>
                      <a:r>
                        <a:rPr lang="zh-TW" sz="1000"/>
                        <a:t>Native English Speaker</a:t>
                      </a:r>
                      <a:endParaRPr sz="1000"/>
                    </a:p>
                  </a:txBody>
                  <a:tcPr marT="91425" marB="91425" marR="91425" marL="91425"/>
                </a:tc>
                <a:tc>
                  <a:txBody>
                    <a:bodyPr/>
                    <a:lstStyle/>
                    <a:p>
                      <a:pPr indent="0" lvl="0" marL="0" rtl="0" algn="l">
                        <a:spcBef>
                          <a:spcPts val="0"/>
                        </a:spcBef>
                        <a:spcAft>
                          <a:spcPts val="0"/>
                        </a:spcAft>
                        <a:buNone/>
                      </a:pPr>
                      <a:r>
                        <a:rPr lang="zh-TW" sz="1000"/>
                        <a:t>20 - 26</a:t>
                      </a:r>
                      <a:endParaRPr sz="1000"/>
                    </a:p>
                  </a:txBody>
                  <a:tcPr marT="91425" marB="91425" marR="91425" marL="91425"/>
                </a:tc>
                <a:tc>
                  <a:txBody>
                    <a:bodyPr/>
                    <a:lstStyle/>
                    <a:p>
                      <a:pPr indent="0" lvl="0" marL="0" rtl="0" algn="l">
                        <a:spcBef>
                          <a:spcPts val="0"/>
                        </a:spcBef>
                        <a:spcAft>
                          <a:spcPts val="0"/>
                        </a:spcAft>
                        <a:buNone/>
                      </a:pPr>
                      <a:r>
                        <a:rPr lang="zh-TW" sz="1000"/>
                        <a:t>Bachelors degree </a:t>
                      </a:r>
                      <a:endParaRPr sz="1000"/>
                    </a:p>
                  </a:txBody>
                  <a:tcPr marT="91425" marB="91425" marR="91425" marL="91425"/>
                </a:tc>
                <a:tc>
                  <a:txBody>
                    <a:bodyPr/>
                    <a:lstStyle/>
                    <a:p>
                      <a:pPr indent="0" lvl="0" marL="0" rtl="0" algn="l">
                        <a:spcBef>
                          <a:spcPts val="0"/>
                        </a:spcBef>
                        <a:spcAft>
                          <a:spcPts val="0"/>
                        </a:spcAft>
                        <a:buNone/>
                      </a:pPr>
                      <a:r>
                        <a:rPr lang="zh-TW" sz="1000"/>
                        <a:t>Native</a:t>
                      </a:r>
                      <a:endParaRPr sz="1000"/>
                    </a:p>
                  </a:txBody>
                  <a:tcPr marT="91425" marB="91425" marR="91425" marL="91425"/>
                </a:tc>
                <a:tc>
                  <a:txBody>
                    <a:bodyPr/>
                    <a:lstStyle/>
                    <a:p>
                      <a:pPr indent="0" lvl="0" marL="0" rtl="0" algn="l">
                        <a:spcBef>
                          <a:spcPts val="0"/>
                        </a:spcBef>
                        <a:spcAft>
                          <a:spcPts val="0"/>
                        </a:spcAft>
                        <a:buNone/>
                      </a:pPr>
                      <a:r>
                        <a:rPr lang="zh-TW" sz="1000"/>
                        <a:t>5 from U.S.</a:t>
                      </a:r>
                      <a:br>
                        <a:rPr lang="zh-TW" sz="1000"/>
                      </a:br>
                      <a:r>
                        <a:rPr lang="zh-TW" sz="1000"/>
                        <a:t>3 from Canada</a:t>
                      </a:r>
                      <a:endParaRPr sz="1000"/>
                    </a:p>
                  </a:txBody>
                  <a:tcPr marT="91425" marB="91425" marR="91425" marL="91425"/>
                </a:tc>
                <a:tc>
                  <a:txBody>
                    <a:bodyPr/>
                    <a:lstStyle/>
                    <a:p>
                      <a:pPr indent="0" lvl="0" marL="0" rtl="0" algn="l">
                        <a:spcBef>
                          <a:spcPts val="0"/>
                        </a:spcBef>
                        <a:spcAft>
                          <a:spcPts val="0"/>
                        </a:spcAft>
                        <a:buNone/>
                      </a:pPr>
                      <a:r>
                        <a:rPr lang="zh-TW" sz="1000"/>
                        <a:t>English</a:t>
                      </a:r>
                      <a:endParaRPr sz="1000"/>
                    </a:p>
                  </a:txBody>
                  <a:tcPr marT="91425" marB="91425" marR="91425" marL="91425"/>
                </a:tc>
              </a:tr>
              <a:tr h="532950">
                <a:tc>
                  <a:txBody>
                    <a:bodyPr/>
                    <a:lstStyle/>
                    <a:p>
                      <a:pPr indent="0" lvl="0" marL="0" rtl="0" algn="l">
                        <a:lnSpc>
                          <a:spcPct val="115000"/>
                        </a:lnSpc>
                        <a:spcBef>
                          <a:spcPts val="0"/>
                        </a:spcBef>
                        <a:spcAft>
                          <a:spcPts val="1600"/>
                        </a:spcAft>
                        <a:buNone/>
                      </a:pPr>
                      <a:r>
                        <a:rPr lang="zh-TW" sz="1000">
                          <a:solidFill>
                            <a:schemeClr val="dk2"/>
                          </a:solidFill>
                        </a:rPr>
                        <a:t>Bilingual Speaker</a:t>
                      </a:r>
                      <a:endParaRPr sz="1000"/>
                    </a:p>
                  </a:txBody>
                  <a:tcPr marT="91425" marB="91425" marR="91425" marL="91425"/>
                </a:tc>
                <a:tc>
                  <a:txBody>
                    <a:bodyPr/>
                    <a:lstStyle/>
                    <a:p>
                      <a:pPr indent="0" lvl="0" marL="0" rtl="0" algn="l">
                        <a:spcBef>
                          <a:spcPts val="0"/>
                        </a:spcBef>
                        <a:spcAft>
                          <a:spcPts val="0"/>
                        </a:spcAft>
                        <a:buNone/>
                      </a:pPr>
                      <a:r>
                        <a:rPr lang="zh-TW" sz="1000"/>
                        <a:t>20 - 26</a:t>
                      </a:r>
                      <a:endParaRPr sz="1000"/>
                    </a:p>
                  </a:txBody>
                  <a:tcPr marT="91425" marB="91425" marR="91425" marL="91425"/>
                </a:tc>
                <a:tc>
                  <a:txBody>
                    <a:bodyPr/>
                    <a:lstStyle/>
                    <a:p>
                      <a:pPr indent="0" lvl="0" marL="0" rtl="0" algn="l">
                        <a:spcBef>
                          <a:spcPts val="0"/>
                        </a:spcBef>
                        <a:spcAft>
                          <a:spcPts val="0"/>
                        </a:spcAft>
                        <a:buNone/>
                      </a:pPr>
                      <a:r>
                        <a:rPr lang="zh-TW" sz="1000"/>
                        <a:t>Bachelors degree in English Speaking University</a:t>
                      </a:r>
                      <a:endParaRPr sz="1000"/>
                    </a:p>
                  </a:txBody>
                  <a:tcPr marT="91425" marB="91425" marR="91425" marL="91425"/>
                </a:tc>
                <a:tc>
                  <a:txBody>
                    <a:bodyPr/>
                    <a:lstStyle/>
                    <a:p>
                      <a:pPr indent="0" lvl="0" marL="0" rtl="0" algn="l">
                        <a:spcBef>
                          <a:spcPts val="0"/>
                        </a:spcBef>
                        <a:spcAft>
                          <a:spcPts val="0"/>
                        </a:spcAft>
                        <a:buNone/>
                      </a:pPr>
                      <a:r>
                        <a:rPr lang="zh-TW" sz="1000"/>
                        <a:t>Ielts 6.0 or above</a:t>
                      </a:r>
                      <a:endParaRPr sz="1000"/>
                    </a:p>
                  </a:txBody>
                  <a:tcPr marT="91425" marB="91425" marR="91425" marL="91425"/>
                </a:tc>
                <a:tc>
                  <a:txBody>
                    <a:bodyPr/>
                    <a:lstStyle/>
                    <a:p>
                      <a:pPr indent="0" lvl="0" marL="0" rtl="0" algn="l">
                        <a:spcBef>
                          <a:spcPts val="0"/>
                        </a:spcBef>
                        <a:spcAft>
                          <a:spcPts val="0"/>
                        </a:spcAft>
                        <a:buNone/>
                      </a:pPr>
                      <a:r>
                        <a:rPr b="1" lang="zh-TW" sz="1000"/>
                        <a:t>34 Chinese (Mainland)</a:t>
                      </a:r>
                      <a:endParaRPr b="1" sz="1000"/>
                    </a:p>
                  </a:txBody>
                  <a:tcPr marT="91425" marB="91425" marR="91425" marL="91425"/>
                </a:tc>
                <a:tc>
                  <a:txBody>
                    <a:bodyPr/>
                    <a:lstStyle/>
                    <a:p>
                      <a:pPr indent="0" lvl="0" marL="0" rtl="0" algn="l">
                        <a:spcBef>
                          <a:spcPts val="0"/>
                        </a:spcBef>
                        <a:spcAft>
                          <a:spcPts val="0"/>
                        </a:spcAft>
                        <a:buNone/>
                      </a:pPr>
                      <a:r>
                        <a:rPr b="1" lang="zh-TW" sz="1000"/>
                        <a:t>Mandarin </a:t>
                      </a:r>
                      <a:endParaRPr b="1" sz="1000"/>
                    </a:p>
                  </a:txBody>
                  <a:tcPr marT="91425" marB="91425" marR="91425" marL="91425"/>
                </a:tc>
              </a:tr>
            </a:tbl>
          </a:graphicData>
        </a:graphic>
      </p:graphicFrame>
      <p:sp>
        <p:nvSpPr>
          <p:cNvPr id="244" name="Google Shape;244;p26"/>
          <p:cNvSpPr txBox="1"/>
          <p:nvPr/>
        </p:nvSpPr>
        <p:spPr>
          <a:xfrm>
            <a:off x="1553350" y="3020975"/>
            <a:ext cx="2406000" cy="476400"/>
          </a:xfrm>
          <a:prstGeom prst="rect">
            <a:avLst/>
          </a:prstGeom>
          <a:solidFill>
            <a:srgbClr val="FFFFFF"/>
          </a:solidFill>
          <a:ln cap="flat" cmpd="sng" w="2857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TW" sz="1200"/>
              <a:t>Similar age range</a:t>
            </a:r>
            <a:br>
              <a:rPr lang="zh-TW" sz="1200"/>
            </a:br>
            <a:br>
              <a:rPr lang="zh-TW" sz="1200"/>
            </a:br>
            <a:endParaRPr sz="1200"/>
          </a:p>
        </p:txBody>
      </p:sp>
      <p:sp>
        <p:nvSpPr>
          <p:cNvPr id="245" name="Google Shape;245;p26"/>
          <p:cNvSpPr txBox="1"/>
          <p:nvPr/>
        </p:nvSpPr>
        <p:spPr>
          <a:xfrm>
            <a:off x="2483675" y="3412700"/>
            <a:ext cx="3881400" cy="809400"/>
          </a:xfrm>
          <a:prstGeom prst="rect">
            <a:avLst/>
          </a:prstGeom>
          <a:solidFill>
            <a:srgbClr val="FFFFFF"/>
          </a:solidFill>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TW" sz="1200"/>
              <a:t>Bilingual Speakers</a:t>
            </a:r>
            <a:br>
              <a:rPr lang="zh-TW" sz="1200"/>
            </a:br>
            <a:r>
              <a:rPr lang="zh-TW" sz="1200"/>
              <a:t>University level education &amp; Ielts 6.0 or above</a:t>
            </a:r>
            <a:br>
              <a:rPr lang="zh-TW" sz="1200"/>
            </a:br>
            <a:r>
              <a:rPr lang="zh-TW" sz="1200"/>
              <a:t>- Similar exposure to foreign language </a:t>
            </a:r>
            <a:endParaRPr/>
          </a:p>
        </p:txBody>
      </p:sp>
      <p:cxnSp>
        <p:nvCxnSpPr>
          <p:cNvPr id="246" name="Google Shape;246;p26"/>
          <p:cNvCxnSpPr/>
          <p:nvPr/>
        </p:nvCxnSpPr>
        <p:spPr>
          <a:xfrm>
            <a:off x="2230250" y="2889175"/>
            <a:ext cx="10200" cy="111600"/>
          </a:xfrm>
          <a:prstGeom prst="straightConnector1">
            <a:avLst/>
          </a:prstGeom>
          <a:noFill/>
          <a:ln cap="flat" cmpd="sng" w="28575">
            <a:solidFill>
              <a:srgbClr val="FF9900"/>
            </a:solidFill>
            <a:prstDash val="solid"/>
            <a:round/>
            <a:headEnd len="med" w="med" type="none"/>
            <a:tailEnd len="med" w="med" type="none"/>
          </a:ln>
        </p:spPr>
      </p:cxnSp>
      <p:cxnSp>
        <p:nvCxnSpPr>
          <p:cNvPr id="247" name="Google Shape;247;p26"/>
          <p:cNvCxnSpPr/>
          <p:nvPr/>
        </p:nvCxnSpPr>
        <p:spPr>
          <a:xfrm flipH="1">
            <a:off x="5094650" y="2858775"/>
            <a:ext cx="4500" cy="504900"/>
          </a:xfrm>
          <a:prstGeom prst="straightConnector1">
            <a:avLst/>
          </a:prstGeom>
          <a:noFill/>
          <a:ln cap="flat" cmpd="sng" w="28575">
            <a:solidFill>
              <a:srgbClr val="4A86E8"/>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7"/>
          <p:cNvSpPr txBox="1"/>
          <p:nvPr>
            <p:ph type="title"/>
          </p:nvPr>
        </p:nvSpPr>
        <p:spPr>
          <a:xfrm>
            <a:off x="819150" y="845600"/>
            <a:ext cx="7505700" cy="70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Methodology - Participants’ profile</a:t>
            </a:r>
            <a:endParaRPr/>
          </a:p>
        </p:txBody>
      </p:sp>
      <p:graphicFrame>
        <p:nvGraphicFramePr>
          <p:cNvPr id="253" name="Google Shape;253;p27"/>
          <p:cNvGraphicFramePr/>
          <p:nvPr/>
        </p:nvGraphicFramePr>
        <p:xfrm>
          <a:off x="350400" y="1481025"/>
          <a:ext cx="3000000" cy="3000000"/>
        </p:xfrm>
        <a:graphic>
          <a:graphicData uri="http://schemas.openxmlformats.org/drawingml/2006/table">
            <a:tbl>
              <a:tblPr>
                <a:noFill/>
                <a:tableStyleId>{91D7C3D2-3D7B-4C5A-B8F1-11231E5130DC}</a:tableStyleId>
              </a:tblPr>
              <a:tblGrid>
                <a:gridCol w="1202950"/>
                <a:gridCol w="1202950"/>
                <a:gridCol w="1429575"/>
                <a:gridCol w="976325"/>
                <a:gridCol w="1202950"/>
                <a:gridCol w="1202950"/>
              </a:tblGrid>
              <a:tr h="316875">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lang="zh-TW" sz="1000"/>
                        <a:t>Age</a:t>
                      </a:r>
                      <a:endParaRPr sz="1000"/>
                    </a:p>
                  </a:txBody>
                  <a:tcPr marT="91425" marB="91425" marR="91425" marL="91425"/>
                </a:tc>
                <a:tc>
                  <a:txBody>
                    <a:bodyPr/>
                    <a:lstStyle/>
                    <a:p>
                      <a:pPr indent="0" lvl="0" marL="0" rtl="0" algn="l">
                        <a:spcBef>
                          <a:spcPts val="0"/>
                        </a:spcBef>
                        <a:spcAft>
                          <a:spcPts val="0"/>
                        </a:spcAft>
                        <a:buNone/>
                      </a:pPr>
                      <a:r>
                        <a:rPr lang="zh-TW" sz="1000"/>
                        <a:t>Education</a:t>
                      </a:r>
                      <a:endParaRPr sz="1000"/>
                    </a:p>
                  </a:txBody>
                  <a:tcPr marT="91425" marB="91425" marR="91425" marL="91425"/>
                </a:tc>
                <a:tc>
                  <a:txBody>
                    <a:bodyPr/>
                    <a:lstStyle/>
                    <a:p>
                      <a:pPr indent="0" lvl="0" marL="0" rtl="0" algn="l">
                        <a:spcBef>
                          <a:spcPts val="0"/>
                        </a:spcBef>
                        <a:spcAft>
                          <a:spcPts val="0"/>
                        </a:spcAft>
                        <a:buNone/>
                      </a:pPr>
                      <a:r>
                        <a:rPr lang="zh-TW" sz="1000"/>
                        <a:t>English level</a:t>
                      </a:r>
                      <a:endParaRPr sz="1000"/>
                    </a:p>
                  </a:txBody>
                  <a:tcPr marT="91425" marB="91425" marR="91425" marL="91425"/>
                </a:tc>
                <a:tc>
                  <a:txBody>
                    <a:bodyPr/>
                    <a:lstStyle/>
                    <a:p>
                      <a:pPr indent="0" lvl="0" marL="0" rtl="0" algn="l">
                        <a:spcBef>
                          <a:spcPts val="0"/>
                        </a:spcBef>
                        <a:spcAft>
                          <a:spcPts val="0"/>
                        </a:spcAft>
                        <a:buNone/>
                      </a:pPr>
                      <a:r>
                        <a:rPr lang="zh-TW" sz="1000"/>
                        <a:t>Nationality</a:t>
                      </a:r>
                      <a:endParaRPr sz="1000"/>
                    </a:p>
                  </a:txBody>
                  <a:tcPr marT="91425" marB="91425" marR="91425" marL="91425"/>
                </a:tc>
                <a:tc>
                  <a:txBody>
                    <a:bodyPr/>
                    <a:lstStyle/>
                    <a:p>
                      <a:pPr indent="0" lvl="0" marL="0" rtl="0" algn="l">
                        <a:spcBef>
                          <a:spcPts val="0"/>
                        </a:spcBef>
                        <a:spcAft>
                          <a:spcPts val="0"/>
                        </a:spcAft>
                        <a:buNone/>
                      </a:pPr>
                      <a:r>
                        <a:rPr lang="zh-TW" sz="1000"/>
                        <a:t>Native Language</a:t>
                      </a:r>
                      <a:endParaRPr sz="1000"/>
                    </a:p>
                  </a:txBody>
                  <a:tcPr marT="91425" marB="91425" marR="91425" marL="91425"/>
                </a:tc>
              </a:tr>
              <a:tr h="609975">
                <a:tc>
                  <a:txBody>
                    <a:bodyPr/>
                    <a:lstStyle/>
                    <a:p>
                      <a:pPr indent="0" lvl="0" marL="0" rtl="0" algn="l">
                        <a:spcBef>
                          <a:spcPts val="0"/>
                        </a:spcBef>
                        <a:spcAft>
                          <a:spcPts val="0"/>
                        </a:spcAft>
                        <a:buNone/>
                      </a:pPr>
                      <a:r>
                        <a:rPr lang="zh-TW" sz="1000"/>
                        <a:t>Native English Speaker</a:t>
                      </a:r>
                      <a:endParaRPr sz="1000"/>
                    </a:p>
                  </a:txBody>
                  <a:tcPr marT="91425" marB="91425" marR="91425" marL="91425"/>
                </a:tc>
                <a:tc>
                  <a:txBody>
                    <a:bodyPr/>
                    <a:lstStyle/>
                    <a:p>
                      <a:pPr indent="0" lvl="0" marL="0" rtl="0" algn="l">
                        <a:spcBef>
                          <a:spcPts val="0"/>
                        </a:spcBef>
                        <a:spcAft>
                          <a:spcPts val="0"/>
                        </a:spcAft>
                        <a:buNone/>
                      </a:pPr>
                      <a:r>
                        <a:rPr lang="zh-TW" sz="1000"/>
                        <a:t>20 - 26</a:t>
                      </a:r>
                      <a:endParaRPr sz="1000"/>
                    </a:p>
                  </a:txBody>
                  <a:tcPr marT="91425" marB="91425" marR="91425" marL="91425"/>
                </a:tc>
                <a:tc>
                  <a:txBody>
                    <a:bodyPr/>
                    <a:lstStyle/>
                    <a:p>
                      <a:pPr indent="0" lvl="0" marL="0" rtl="0" algn="l">
                        <a:spcBef>
                          <a:spcPts val="0"/>
                        </a:spcBef>
                        <a:spcAft>
                          <a:spcPts val="0"/>
                        </a:spcAft>
                        <a:buNone/>
                      </a:pPr>
                      <a:r>
                        <a:rPr lang="zh-TW" sz="1000"/>
                        <a:t>Bachelors degree </a:t>
                      </a:r>
                      <a:endParaRPr sz="1000"/>
                    </a:p>
                  </a:txBody>
                  <a:tcPr marT="91425" marB="91425" marR="91425" marL="91425"/>
                </a:tc>
                <a:tc>
                  <a:txBody>
                    <a:bodyPr/>
                    <a:lstStyle/>
                    <a:p>
                      <a:pPr indent="0" lvl="0" marL="0" rtl="0" algn="l">
                        <a:spcBef>
                          <a:spcPts val="0"/>
                        </a:spcBef>
                        <a:spcAft>
                          <a:spcPts val="0"/>
                        </a:spcAft>
                        <a:buNone/>
                      </a:pPr>
                      <a:r>
                        <a:rPr lang="zh-TW" sz="1000"/>
                        <a:t>Native</a:t>
                      </a:r>
                      <a:endParaRPr sz="1000"/>
                    </a:p>
                  </a:txBody>
                  <a:tcPr marT="91425" marB="91425" marR="91425" marL="91425"/>
                </a:tc>
                <a:tc>
                  <a:txBody>
                    <a:bodyPr/>
                    <a:lstStyle/>
                    <a:p>
                      <a:pPr indent="0" lvl="0" marL="0" rtl="0" algn="l">
                        <a:spcBef>
                          <a:spcPts val="0"/>
                        </a:spcBef>
                        <a:spcAft>
                          <a:spcPts val="0"/>
                        </a:spcAft>
                        <a:buNone/>
                      </a:pPr>
                      <a:r>
                        <a:rPr lang="zh-TW" sz="1000"/>
                        <a:t>5 from U.S.</a:t>
                      </a:r>
                      <a:br>
                        <a:rPr lang="zh-TW" sz="1000"/>
                      </a:br>
                      <a:r>
                        <a:rPr lang="zh-TW" sz="1000"/>
                        <a:t>3 from Canada</a:t>
                      </a:r>
                      <a:endParaRPr sz="1000"/>
                    </a:p>
                  </a:txBody>
                  <a:tcPr marT="91425" marB="91425" marR="91425" marL="91425"/>
                </a:tc>
                <a:tc>
                  <a:txBody>
                    <a:bodyPr/>
                    <a:lstStyle/>
                    <a:p>
                      <a:pPr indent="0" lvl="0" marL="0" rtl="0" algn="l">
                        <a:spcBef>
                          <a:spcPts val="0"/>
                        </a:spcBef>
                        <a:spcAft>
                          <a:spcPts val="0"/>
                        </a:spcAft>
                        <a:buNone/>
                      </a:pPr>
                      <a:r>
                        <a:rPr lang="zh-TW" sz="1000"/>
                        <a:t>English</a:t>
                      </a:r>
                      <a:endParaRPr sz="1000"/>
                    </a:p>
                  </a:txBody>
                  <a:tcPr marT="91425" marB="91425" marR="91425" marL="91425"/>
                </a:tc>
              </a:tr>
              <a:tr h="532950">
                <a:tc>
                  <a:txBody>
                    <a:bodyPr/>
                    <a:lstStyle/>
                    <a:p>
                      <a:pPr indent="0" lvl="0" marL="0" rtl="0" algn="l">
                        <a:lnSpc>
                          <a:spcPct val="115000"/>
                        </a:lnSpc>
                        <a:spcBef>
                          <a:spcPts val="0"/>
                        </a:spcBef>
                        <a:spcAft>
                          <a:spcPts val="1600"/>
                        </a:spcAft>
                        <a:buNone/>
                      </a:pPr>
                      <a:r>
                        <a:rPr lang="zh-TW" sz="1000">
                          <a:solidFill>
                            <a:schemeClr val="dk2"/>
                          </a:solidFill>
                        </a:rPr>
                        <a:t>Bilingual Speaker</a:t>
                      </a:r>
                      <a:endParaRPr sz="1000"/>
                    </a:p>
                  </a:txBody>
                  <a:tcPr marT="91425" marB="91425" marR="91425" marL="91425"/>
                </a:tc>
                <a:tc>
                  <a:txBody>
                    <a:bodyPr/>
                    <a:lstStyle/>
                    <a:p>
                      <a:pPr indent="0" lvl="0" marL="0" rtl="0" algn="l">
                        <a:spcBef>
                          <a:spcPts val="0"/>
                        </a:spcBef>
                        <a:spcAft>
                          <a:spcPts val="0"/>
                        </a:spcAft>
                        <a:buNone/>
                      </a:pPr>
                      <a:r>
                        <a:rPr lang="zh-TW" sz="1000"/>
                        <a:t>20 - 26</a:t>
                      </a:r>
                      <a:endParaRPr sz="1000"/>
                    </a:p>
                  </a:txBody>
                  <a:tcPr marT="91425" marB="91425" marR="91425" marL="91425"/>
                </a:tc>
                <a:tc>
                  <a:txBody>
                    <a:bodyPr/>
                    <a:lstStyle/>
                    <a:p>
                      <a:pPr indent="0" lvl="0" marL="0" rtl="0" algn="l">
                        <a:spcBef>
                          <a:spcPts val="0"/>
                        </a:spcBef>
                        <a:spcAft>
                          <a:spcPts val="0"/>
                        </a:spcAft>
                        <a:buNone/>
                      </a:pPr>
                      <a:r>
                        <a:rPr lang="zh-TW" sz="1000"/>
                        <a:t>Bachelors degree in English Speaking University</a:t>
                      </a:r>
                      <a:endParaRPr sz="1000"/>
                    </a:p>
                  </a:txBody>
                  <a:tcPr marT="91425" marB="91425" marR="91425" marL="91425"/>
                </a:tc>
                <a:tc>
                  <a:txBody>
                    <a:bodyPr/>
                    <a:lstStyle/>
                    <a:p>
                      <a:pPr indent="0" lvl="0" marL="0" rtl="0" algn="l">
                        <a:spcBef>
                          <a:spcPts val="0"/>
                        </a:spcBef>
                        <a:spcAft>
                          <a:spcPts val="0"/>
                        </a:spcAft>
                        <a:buNone/>
                      </a:pPr>
                      <a:r>
                        <a:rPr lang="zh-TW" sz="1000"/>
                        <a:t>Ielts 6.0 or above</a:t>
                      </a:r>
                      <a:endParaRPr sz="1000"/>
                    </a:p>
                  </a:txBody>
                  <a:tcPr marT="91425" marB="91425" marR="91425" marL="91425"/>
                </a:tc>
                <a:tc>
                  <a:txBody>
                    <a:bodyPr/>
                    <a:lstStyle/>
                    <a:p>
                      <a:pPr indent="0" lvl="0" marL="0" rtl="0" algn="l">
                        <a:spcBef>
                          <a:spcPts val="0"/>
                        </a:spcBef>
                        <a:spcAft>
                          <a:spcPts val="0"/>
                        </a:spcAft>
                        <a:buNone/>
                      </a:pPr>
                      <a:r>
                        <a:rPr b="1" lang="zh-TW" sz="1000"/>
                        <a:t>34 Chinese (Mainland)</a:t>
                      </a:r>
                      <a:endParaRPr b="1" sz="1000"/>
                    </a:p>
                  </a:txBody>
                  <a:tcPr marT="91425" marB="91425" marR="91425" marL="91425"/>
                </a:tc>
                <a:tc>
                  <a:txBody>
                    <a:bodyPr/>
                    <a:lstStyle/>
                    <a:p>
                      <a:pPr indent="0" lvl="0" marL="0" rtl="0" algn="l">
                        <a:spcBef>
                          <a:spcPts val="0"/>
                        </a:spcBef>
                        <a:spcAft>
                          <a:spcPts val="0"/>
                        </a:spcAft>
                        <a:buNone/>
                      </a:pPr>
                      <a:r>
                        <a:rPr b="1" lang="zh-TW" sz="1000"/>
                        <a:t>Mandarin </a:t>
                      </a:r>
                      <a:endParaRPr b="1" sz="1000"/>
                    </a:p>
                  </a:txBody>
                  <a:tcPr marT="91425" marB="91425" marR="91425" marL="91425"/>
                </a:tc>
              </a:tr>
            </a:tbl>
          </a:graphicData>
        </a:graphic>
      </p:graphicFrame>
      <p:sp>
        <p:nvSpPr>
          <p:cNvPr id="254" name="Google Shape;254;p27"/>
          <p:cNvSpPr txBox="1"/>
          <p:nvPr/>
        </p:nvSpPr>
        <p:spPr>
          <a:xfrm>
            <a:off x="1553350" y="3020975"/>
            <a:ext cx="2406000" cy="476400"/>
          </a:xfrm>
          <a:prstGeom prst="rect">
            <a:avLst/>
          </a:prstGeom>
          <a:solidFill>
            <a:srgbClr val="FFFFFF"/>
          </a:solidFill>
          <a:ln cap="flat" cmpd="sng" w="2857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TW" sz="1200"/>
              <a:t>Similar age range</a:t>
            </a:r>
            <a:br>
              <a:rPr lang="zh-TW" sz="1200"/>
            </a:br>
            <a:br>
              <a:rPr lang="zh-TW" sz="1200"/>
            </a:br>
            <a:endParaRPr sz="1200"/>
          </a:p>
        </p:txBody>
      </p:sp>
      <p:sp>
        <p:nvSpPr>
          <p:cNvPr id="255" name="Google Shape;255;p27"/>
          <p:cNvSpPr txBox="1"/>
          <p:nvPr/>
        </p:nvSpPr>
        <p:spPr>
          <a:xfrm>
            <a:off x="2483675" y="3412700"/>
            <a:ext cx="3881400" cy="809400"/>
          </a:xfrm>
          <a:prstGeom prst="rect">
            <a:avLst/>
          </a:prstGeom>
          <a:solidFill>
            <a:srgbClr val="FFFFFF"/>
          </a:solidFill>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TW" sz="1200"/>
              <a:t>Bilingual Speakers</a:t>
            </a:r>
            <a:br>
              <a:rPr lang="zh-TW" sz="1200"/>
            </a:br>
            <a:r>
              <a:rPr lang="zh-TW" sz="1200"/>
              <a:t>University level education &amp; Ielts 6.0 or above</a:t>
            </a:r>
            <a:br>
              <a:rPr lang="zh-TW" sz="1200"/>
            </a:br>
            <a:r>
              <a:rPr lang="zh-TW" sz="1200"/>
              <a:t>- Similar exposure to foreign language </a:t>
            </a:r>
            <a:endParaRPr/>
          </a:p>
        </p:txBody>
      </p:sp>
      <p:sp>
        <p:nvSpPr>
          <p:cNvPr id="256" name="Google Shape;256;p27"/>
          <p:cNvSpPr txBox="1"/>
          <p:nvPr/>
        </p:nvSpPr>
        <p:spPr>
          <a:xfrm>
            <a:off x="1997075" y="3940750"/>
            <a:ext cx="6873300" cy="915000"/>
          </a:xfrm>
          <a:prstGeom prst="rect">
            <a:avLst/>
          </a:prstGeom>
          <a:solidFill>
            <a:srgbClr val="FFFFFF"/>
          </a:solidFill>
          <a:ln cap="flat" cmpd="sng" w="28575">
            <a:solidFill>
              <a:srgbClr val="B4A7D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TW" sz="1200"/>
              <a:t>Only Mainland mandarin native speakers are chosen</a:t>
            </a:r>
            <a:br>
              <a:rPr lang="zh-TW" sz="1200"/>
            </a:br>
            <a:r>
              <a:rPr lang="zh-TW" sz="1200"/>
              <a:t>→ Make sure similar Chinese language exposure (mainly Mandarin)</a:t>
            </a:r>
            <a:br>
              <a:rPr lang="zh-TW" sz="1200"/>
            </a:br>
            <a:r>
              <a:rPr lang="zh-TW" sz="1200"/>
              <a:t>→ Cantonese and other dialect might have different cultural interpretation to scope ambiguity</a:t>
            </a:r>
            <a:endParaRPr sz="1200"/>
          </a:p>
        </p:txBody>
      </p:sp>
      <p:cxnSp>
        <p:nvCxnSpPr>
          <p:cNvPr id="257" name="Google Shape;257;p27"/>
          <p:cNvCxnSpPr/>
          <p:nvPr/>
        </p:nvCxnSpPr>
        <p:spPr>
          <a:xfrm>
            <a:off x="2230250" y="2889175"/>
            <a:ext cx="10200" cy="111600"/>
          </a:xfrm>
          <a:prstGeom prst="straightConnector1">
            <a:avLst/>
          </a:prstGeom>
          <a:noFill/>
          <a:ln cap="flat" cmpd="sng" w="28575">
            <a:solidFill>
              <a:srgbClr val="FF9900"/>
            </a:solidFill>
            <a:prstDash val="solid"/>
            <a:round/>
            <a:headEnd len="med" w="med" type="none"/>
            <a:tailEnd len="med" w="med" type="none"/>
          </a:ln>
        </p:spPr>
      </p:cxnSp>
      <p:cxnSp>
        <p:nvCxnSpPr>
          <p:cNvPr id="258" name="Google Shape;258;p27"/>
          <p:cNvCxnSpPr/>
          <p:nvPr/>
        </p:nvCxnSpPr>
        <p:spPr>
          <a:xfrm flipH="1">
            <a:off x="5094650" y="2858775"/>
            <a:ext cx="4500" cy="504900"/>
          </a:xfrm>
          <a:prstGeom prst="straightConnector1">
            <a:avLst/>
          </a:prstGeom>
          <a:noFill/>
          <a:ln cap="flat" cmpd="sng" w="28575">
            <a:solidFill>
              <a:srgbClr val="4A86E8"/>
            </a:solidFill>
            <a:prstDash val="solid"/>
            <a:round/>
            <a:headEnd len="med" w="med" type="none"/>
            <a:tailEnd len="med" w="med" type="none"/>
          </a:ln>
        </p:spPr>
      </p:cxnSp>
      <p:cxnSp>
        <p:nvCxnSpPr>
          <p:cNvPr id="259" name="Google Shape;259;p27"/>
          <p:cNvCxnSpPr/>
          <p:nvPr/>
        </p:nvCxnSpPr>
        <p:spPr>
          <a:xfrm>
            <a:off x="7410500" y="2879050"/>
            <a:ext cx="0" cy="1236900"/>
          </a:xfrm>
          <a:prstGeom prst="straightConnector1">
            <a:avLst/>
          </a:prstGeom>
          <a:noFill/>
          <a:ln cap="flat" cmpd="sng" w="28575">
            <a:solidFill>
              <a:srgbClr val="B4A7D6"/>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8"/>
          <p:cNvSpPr txBox="1"/>
          <p:nvPr>
            <p:ph type="title"/>
          </p:nvPr>
        </p:nvSpPr>
        <p:spPr>
          <a:xfrm>
            <a:off x="819150" y="388400"/>
            <a:ext cx="75057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Methodology</a:t>
            </a:r>
            <a:endParaRPr/>
          </a:p>
        </p:txBody>
      </p:sp>
      <p:sp>
        <p:nvSpPr>
          <p:cNvPr id="265" name="Google Shape;265;p28"/>
          <p:cNvSpPr txBox="1"/>
          <p:nvPr>
            <p:ph idx="1" type="body"/>
          </p:nvPr>
        </p:nvSpPr>
        <p:spPr>
          <a:xfrm>
            <a:off x="819150" y="1040950"/>
            <a:ext cx="7505700" cy="3594000"/>
          </a:xfrm>
          <a:prstGeom prst="rect">
            <a:avLst/>
          </a:prstGeom>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zh-TW"/>
              <a:t>Time Frame :</a:t>
            </a:r>
            <a:br>
              <a:rPr lang="zh-TW"/>
            </a:br>
            <a:r>
              <a:rPr lang="zh-TW"/>
              <a:t>10th April 2018 - 17th April 2018</a:t>
            </a:r>
            <a:br>
              <a:rPr lang="zh-TW"/>
            </a:br>
            <a:br>
              <a:rPr lang="zh-TW"/>
            </a:br>
            <a:r>
              <a:rPr lang="zh-TW"/>
              <a:t>Setting :</a:t>
            </a:r>
            <a:br>
              <a:rPr lang="zh-TW"/>
            </a:br>
            <a:r>
              <a:rPr lang="zh-TW"/>
              <a:t>Native English Speaker → 22 Question , All English </a:t>
            </a:r>
            <a:br>
              <a:rPr lang="zh-TW"/>
            </a:br>
            <a:r>
              <a:rPr lang="zh-TW"/>
              <a:t>Bilingual English Speaker → 44 Questions, 23 Chinese, 21 English</a:t>
            </a:r>
            <a:br>
              <a:rPr lang="zh-TW"/>
            </a:br>
            <a:br>
              <a:rPr lang="zh-TW"/>
            </a:br>
            <a:r>
              <a:rPr lang="zh-TW"/>
              <a:t>Procedure - Interview were conducted in two forms </a:t>
            </a:r>
            <a:r>
              <a:rPr b="1" lang="zh-TW"/>
              <a:t>1. Face to face 2. Online Survey </a:t>
            </a:r>
            <a:br>
              <a:rPr lang="zh-TW"/>
            </a:br>
            <a:r>
              <a:rPr b="1" lang="zh-TW">
                <a:highlight>
                  <a:srgbClr val="FFFF00"/>
                </a:highlight>
              </a:rPr>
              <a:t>1. Face to face : </a:t>
            </a:r>
            <a:br>
              <a:rPr lang="zh-TW"/>
            </a:br>
            <a:r>
              <a:rPr lang="zh-TW"/>
              <a:t>We show the participants the survey on our computer and they do it themselves</a:t>
            </a:r>
            <a:br>
              <a:rPr lang="zh-TW"/>
            </a:br>
            <a:r>
              <a:rPr lang="zh-TW"/>
              <a:t>Participants were observed for their </a:t>
            </a:r>
            <a:r>
              <a:rPr b="1" lang="zh-TW">
                <a:solidFill>
                  <a:srgbClr val="FF0000"/>
                </a:solidFill>
              </a:rPr>
              <a:t>a. Speed to reach decision</a:t>
            </a:r>
            <a:r>
              <a:rPr lang="zh-TW"/>
              <a:t> and </a:t>
            </a:r>
            <a:r>
              <a:rPr b="1" lang="zh-TW">
                <a:solidFill>
                  <a:srgbClr val="FF0000"/>
                </a:solidFill>
              </a:rPr>
              <a:t>b. Hesitation</a:t>
            </a:r>
            <a:br>
              <a:rPr lang="zh-TW"/>
            </a:br>
            <a:r>
              <a:rPr b="1" lang="zh-TW">
                <a:highlight>
                  <a:srgbClr val="FCE5CD"/>
                </a:highlight>
              </a:rPr>
              <a:t>2. Online survey :</a:t>
            </a:r>
            <a:r>
              <a:rPr lang="zh-TW">
                <a:highlight>
                  <a:srgbClr val="FCE5CD"/>
                </a:highlight>
              </a:rPr>
              <a:t> </a:t>
            </a:r>
            <a:br>
              <a:rPr lang="zh-TW"/>
            </a:br>
            <a:r>
              <a:rPr lang="zh-TW"/>
              <a:t>Each Participant receives a link to the survey</a:t>
            </a:r>
            <a:br>
              <a:rPr lang="zh-TW"/>
            </a:br>
            <a:r>
              <a:rPr lang="zh-TW"/>
              <a:t>Participants were interviewed after the survey if they have </a:t>
            </a:r>
            <a:r>
              <a:rPr b="1" lang="zh-TW">
                <a:solidFill>
                  <a:srgbClr val="FF0000"/>
                </a:solidFill>
              </a:rPr>
              <a:t>a. Hesitation b. Difficulties in reaching decision </a:t>
            </a:r>
            <a:br>
              <a:rPr b="1" lang="zh-TW">
                <a:solidFill>
                  <a:srgbClr val="FF0000"/>
                </a:solidFill>
              </a:rPr>
            </a:br>
            <a:r>
              <a:rPr b="1" lang="zh-TW">
                <a:solidFill>
                  <a:srgbClr val="FF0000"/>
                </a:solidFill>
              </a:rPr>
              <a:t>c. Awareness of scope ambiguity</a:t>
            </a:r>
            <a:endParaRPr b="1">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29"/>
          <p:cNvPicPr preferRelativeResize="0"/>
          <p:nvPr/>
        </p:nvPicPr>
        <p:blipFill>
          <a:blip r:embed="rId3">
            <a:alphaModFix/>
          </a:blip>
          <a:stretch>
            <a:fillRect/>
          </a:stretch>
        </p:blipFill>
        <p:spPr>
          <a:xfrm>
            <a:off x="5620025" y="1927425"/>
            <a:ext cx="3138399" cy="2814098"/>
          </a:xfrm>
          <a:prstGeom prst="rect">
            <a:avLst/>
          </a:prstGeom>
          <a:noFill/>
          <a:ln>
            <a:noFill/>
          </a:ln>
        </p:spPr>
      </p:pic>
      <p:sp>
        <p:nvSpPr>
          <p:cNvPr id="271" name="Google Shape;271;p29"/>
          <p:cNvSpPr txBox="1"/>
          <p:nvPr/>
        </p:nvSpPr>
        <p:spPr>
          <a:xfrm>
            <a:off x="819150" y="1353175"/>
            <a:ext cx="3493200" cy="23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Calibri"/>
                <a:ea typeface="Calibri"/>
                <a:cs typeface="Calibri"/>
                <a:sym typeface="Calibri"/>
              </a:rPr>
              <a:t>Survey design :</a:t>
            </a:r>
            <a:br>
              <a:rPr lang="zh-TW">
                <a:latin typeface="Calibri"/>
                <a:ea typeface="Calibri"/>
                <a:cs typeface="Calibri"/>
                <a:sym typeface="Calibri"/>
              </a:rPr>
            </a:b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zh-TW">
                <a:latin typeface="Calibri"/>
                <a:ea typeface="Calibri"/>
                <a:cs typeface="Calibri"/>
                <a:sym typeface="Calibri"/>
              </a:rPr>
              <a:t>Participant see the statement with ambiguous/ no ambiguous meaning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zh-TW">
                <a:latin typeface="Calibri"/>
                <a:ea typeface="Calibri"/>
                <a:cs typeface="Calibri"/>
                <a:sym typeface="Calibri"/>
              </a:rPr>
              <a:t>See the photo of one of the interpretation (Surface/ Inverse) of the statement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zh-TW">
                <a:latin typeface="Calibri"/>
                <a:ea typeface="Calibri"/>
                <a:cs typeface="Calibri"/>
                <a:sym typeface="Calibri"/>
              </a:rPr>
              <a:t>Only choice of “Yes” and “No” is given</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272" name="Google Shape;272;p2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Methodology</a:t>
            </a:r>
            <a:endParaRPr/>
          </a:p>
        </p:txBody>
      </p:sp>
      <p:cxnSp>
        <p:nvCxnSpPr>
          <p:cNvPr id="273" name="Google Shape;273;p29"/>
          <p:cNvCxnSpPr>
            <a:stCxn id="274" idx="1"/>
          </p:cNvCxnSpPr>
          <p:nvPr/>
        </p:nvCxnSpPr>
        <p:spPr>
          <a:xfrm rot="10800000">
            <a:off x="3933200" y="2012500"/>
            <a:ext cx="1359000" cy="105600"/>
          </a:xfrm>
          <a:prstGeom prst="straightConnector1">
            <a:avLst/>
          </a:prstGeom>
          <a:noFill/>
          <a:ln cap="flat" cmpd="sng" w="28575">
            <a:solidFill>
              <a:srgbClr val="FF0000"/>
            </a:solidFill>
            <a:prstDash val="solid"/>
            <a:round/>
            <a:headEnd len="med" w="med" type="none"/>
            <a:tailEnd len="med" w="med" type="none"/>
          </a:ln>
        </p:spPr>
      </p:cxnSp>
      <p:sp>
        <p:nvSpPr>
          <p:cNvPr id="274" name="Google Shape;274;p29"/>
          <p:cNvSpPr txBox="1"/>
          <p:nvPr/>
        </p:nvSpPr>
        <p:spPr>
          <a:xfrm>
            <a:off x="5292200" y="1940200"/>
            <a:ext cx="332400" cy="355800"/>
          </a:xfrm>
          <a:prstGeom prst="rect">
            <a:avLst/>
          </a:prstGeom>
          <a:solidFill>
            <a:srgbClr val="FFFFFF"/>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0000"/>
                </a:solidFill>
              </a:rPr>
              <a:t>1</a:t>
            </a:r>
            <a:endParaRPr>
              <a:solidFill>
                <a:srgbClr val="FF0000"/>
              </a:solidFill>
            </a:endParaRPr>
          </a:p>
        </p:txBody>
      </p:sp>
      <p:cxnSp>
        <p:nvCxnSpPr>
          <p:cNvPr id="275" name="Google Shape;275;p29"/>
          <p:cNvCxnSpPr>
            <a:endCxn id="271" idx="3"/>
          </p:cNvCxnSpPr>
          <p:nvPr/>
        </p:nvCxnSpPr>
        <p:spPr>
          <a:xfrm rot="10800000">
            <a:off x="4312350" y="2547175"/>
            <a:ext cx="979800" cy="234300"/>
          </a:xfrm>
          <a:prstGeom prst="straightConnector1">
            <a:avLst/>
          </a:prstGeom>
          <a:noFill/>
          <a:ln cap="flat" cmpd="sng" w="28575">
            <a:solidFill>
              <a:srgbClr val="FF0000"/>
            </a:solidFill>
            <a:prstDash val="solid"/>
            <a:round/>
            <a:headEnd len="med" w="med" type="none"/>
            <a:tailEnd len="med" w="med" type="none"/>
          </a:ln>
        </p:spPr>
      </p:cxnSp>
      <p:sp>
        <p:nvSpPr>
          <p:cNvPr id="276" name="Google Shape;276;p29"/>
          <p:cNvSpPr txBox="1"/>
          <p:nvPr/>
        </p:nvSpPr>
        <p:spPr>
          <a:xfrm>
            <a:off x="5292200" y="2716125"/>
            <a:ext cx="332400" cy="355800"/>
          </a:xfrm>
          <a:prstGeom prst="rect">
            <a:avLst/>
          </a:prstGeom>
          <a:solidFill>
            <a:srgbClr val="FFFFFF"/>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0000"/>
                </a:solidFill>
              </a:rPr>
              <a:t>2</a:t>
            </a:r>
            <a:endParaRPr>
              <a:solidFill>
                <a:srgbClr val="FF0000"/>
              </a:solidFill>
            </a:endParaRPr>
          </a:p>
        </p:txBody>
      </p:sp>
      <p:cxnSp>
        <p:nvCxnSpPr>
          <p:cNvPr id="277" name="Google Shape;277;p29"/>
          <p:cNvCxnSpPr/>
          <p:nvPr/>
        </p:nvCxnSpPr>
        <p:spPr>
          <a:xfrm rot="10800000">
            <a:off x="3467000" y="3588650"/>
            <a:ext cx="1825200" cy="876000"/>
          </a:xfrm>
          <a:prstGeom prst="straightConnector1">
            <a:avLst/>
          </a:prstGeom>
          <a:noFill/>
          <a:ln cap="flat" cmpd="sng" w="28575">
            <a:solidFill>
              <a:srgbClr val="FF0000"/>
            </a:solidFill>
            <a:prstDash val="solid"/>
            <a:round/>
            <a:headEnd len="med" w="med" type="none"/>
            <a:tailEnd len="med" w="med" type="none"/>
          </a:ln>
        </p:spPr>
      </p:cxnSp>
      <p:sp>
        <p:nvSpPr>
          <p:cNvPr id="278" name="Google Shape;278;p29"/>
          <p:cNvSpPr txBox="1"/>
          <p:nvPr/>
        </p:nvSpPr>
        <p:spPr>
          <a:xfrm>
            <a:off x="5292200" y="4210550"/>
            <a:ext cx="332400" cy="355800"/>
          </a:xfrm>
          <a:prstGeom prst="rect">
            <a:avLst/>
          </a:prstGeom>
          <a:solidFill>
            <a:srgbClr val="FFFFFF"/>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0000"/>
                </a:solidFill>
              </a:rPr>
              <a:t>3</a:t>
            </a:r>
            <a:endParaRPr>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0"/>
          <p:cNvSpPr txBox="1"/>
          <p:nvPr>
            <p:ph idx="1" type="body"/>
          </p:nvPr>
        </p:nvSpPr>
        <p:spPr>
          <a:xfrm>
            <a:off x="4956925" y="3045850"/>
            <a:ext cx="2709600" cy="17928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zh-TW" sz="1000"/>
              <a:t>One &gt; Every (Passive) :</a:t>
            </a:r>
            <a:br>
              <a:rPr lang="zh-TW" sz="1000"/>
            </a:br>
            <a:r>
              <a:rPr lang="zh-TW" sz="1000"/>
              <a:t>A fish was caught by every shark</a:t>
            </a:r>
            <a:endParaRPr b="1" sz="1000">
              <a:highlight>
                <a:srgbClr val="FF9900"/>
              </a:highlight>
            </a:endParaRPr>
          </a:p>
        </p:txBody>
      </p:sp>
      <p:sp>
        <p:nvSpPr>
          <p:cNvPr id="284" name="Google Shape;284;p30"/>
          <p:cNvSpPr txBox="1"/>
          <p:nvPr>
            <p:ph idx="1" type="body"/>
          </p:nvPr>
        </p:nvSpPr>
        <p:spPr>
          <a:xfrm>
            <a:off x="4935325" y="1360525"/>
            <a:ext cx="2709600" cy="15393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zh-TW" sz="1000"/>
              <a:t>Every &gt; One (</a:t>
            </a:r>
            <a:r>
              <a:rPr b="1" lang="zh-TW" sz="1000"/>
              <a:t>Passive) : </a:t>
            </a:r>
            <a:br>
              <a:rPr lang="zh-TW" sz="1000"/>
            </a:br>
            <a:r>
              <a:rPr lang="zh-TW" sz="1000"/>
              <a:t>Every fish was caught by a shark</a:t>
            </a:r>
            <a:endParaRPr b="1" sz="1000">
              <a:highlight>
                <a:srgbClr val="FF9900"/>
              </a:highlight>
            </a:endParaRPr>
          </a:p>
        </p:txBody>
      </p:sp>
      <p:sp>
        <p:nvSpPr>
          <p:cNvPr id="285" name="Google Shape;285;p30"/>
          <p:cNvSpPr txBox="1"/>
          <p:nvPr>
            <p:ph type="title"/>
          </p:nvPr>
        </p:nvSpPr>
        <p:spPr>
          <a:xfrm>
            <a:off x="438150" y="3122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Methodology</a:t>
            </a:r>
            <a:endParaRPr/>
          </a:p>
        </p:txBody>
      </p:sp>
      <p:sp>
        <p:nvSpPr>
          <p:cNvPr id="286" name="Google Shape;286;p30"/>
          <p:cNvSpPr txBox="1"/>
          <p:nvPr>
            <p:ph idx="1" type="body"/>
          </p:nvPr>
        </p:nvSpPr>
        <p:spPr>
          <a:xfrm>
            <a:off x="514350" y="868975"/>
            <a:ext cx="4999800" cy="3816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zh-TW"/>
              <a:t>Three types of statement are provided in the survey - </a:t>
            </a:r>
            <a:r>
              <a:rPr b="1" lang="zh-TW">
                <a:highlight>
                  <a:srgbClr val="00FFFF"/>
                </a:highlight>
              </a:rPr>
              <a:t>Inverse Meaning</a:t>
            </a:r>
            <a:endParaRPr b="1">
              <a:highlight>
                <a:srgbClr val="00FFFF"/>
              </a:highlight>
            </a:endParaRPr>
          </a:p>
        </p:txBody>
      </p:sp>
      <p:pic>
        <p:nvPicPr>
          <p:cNvPr id="287" name="Google Shape;287;p30"/>
          <p:cNvPicPr preferRelativeResize="0"/>
          <p:nvPr/>
        </p:nvPicPr>
        <p:blipFill rotWithShape="1">
          <a:blip r:embed="rId3">
            <a:alphaModFix/>
          </a:blip>
          <a:srcRect b="34598" l="7062" r="6604" t="29093"/>
          <a:stretch/>
        </p:blipFill>
        <p:spPr>
          <a:xfrm>
            <a:off x="5101900" y="3577850"/>
            <a:ext cx="2339251" cy="848475"/>
          </a:xfrm>
          <a:prstGeom prst="rect">
            <a:avLst/>
          </a:prstGeom>
          <a:noFill/>
          <a:ln>
            <a:noFill/>
          </a:ln>
        </p:spPr>
      </p:pic>
      <p:sp>
        <p:nvSpPr>
          <p:cNvPr id="288" name="Google Shape;288;p30"/>
          <p:cNvSpPr txBox="1"/>
          <p:nvPr>
            <p:ph idx="1" type="body"/>
          </p:nvPr>
        </p:nvSpPr>
        <p:spPr>
          <a:xfrm>
            <a:off x="2039975" y="1360625"/>
            <a:ext cx="2709600" cy="15393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zh-TW" sz="1000"/>
              <a:t>Every &gt; One (Active) : </a:t>
            </a:r>
            <a:br>
              <a:rPr lang="zh-TW" sz="1000"/>
            </a:br>
            <a:r>
              <a:rPr lang="zh-TW" sz="1000"/>
              <a:t>A pirate hold every bottle</a:t>
            </a:r>
            <a:endParaRPr b="1" sz="1000">
              <a:highlight>
                <a:srgbClr val="FF9900"/>
              </a:highlight>
            </a:endParaRPr>
          </a:p>
        </p:txBody>
      </p:sp>
      <p:sp>
        <p:nvSpPr>
          <p:cNvPr id="289" name="Google Shape;289;p30"/>
          <p:cNvSpPr txBox="1"/>
          <p:nvPr>
            <p:ph idx="1" type="body"/>
          </p:nvPr>
        </p:nvSpPr>
        <p:spPr>
          <a:xfrm>
            <a:off x="2039975" y="3045850"/>
            <a:ext cx="2709600" cy="17928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zh-TW" sz="1000"/>
              <a:t>One &gt; Every (Active) : </a:t>
            </a:r>
            <a:br>
              <a:rPr lang="zh-TW" sz="1000"/>
            </a:br>
            <a:r>
              <a:rPr lang="zh-TW" sz="1000"/>
              <a:t>Every Pirate held a bottle</a:t>
            </a:r>
            <a:endParaRPr b="1" sz="1000">
              <a:highlight>
                <a:srgbClr val="FF9900"/>
              </a:highlight>
            </a:endParaRPr>
          </a:p>
        </p:txBody>
      </p:sp>
      <p:pic>
        <p:nvPicPr>
          <p:cNvPr id="290" name="Google Shape;290;p30"/>
          <p:cNvPicPr preferRelativeResize="0"/>
          <p:nvPr/>
        </p:nvPicPr>
        <p:blipFill rotWithShape="1">
          <a:blip r:embed="rId4">
            <a:alphaModFix/>
          </a:blip>
          <a:srcRect b="41777" l="0" r="0" t="22000"/>
          <a:stretch/>
        </p:blipFill>
        <p:spPr>
          <a:xfrm>
            <a:off x="4986675" y="1983175"/>
            <a:ext cx="2454475" cy="768576"/>
          </a:xfrm>
          <a:prstGeom prst="rect">
            <a:avLst/>
          </a:prstGeom>
          <a:noFill/>
          <a:ln>
            <a:noFill/>
          </a:ln>
        </p:spPr>
      </p:pic>
      <p:pic>
        <p:nvPicPr>
          <p:cNvPr id="291" name="Google Shape;291;p30"/>
          <p:cNvPicPr preferRelativeResize="0"/>
          <p:nvPr/>
        </p:nvPicPr>
        <p:blipFill rotWithShape="1">
          <a:blip r:embed="rId5">
            <a:alphaModFix/>
          </a:blip>
          <a:srcRect b="43294" l="0" r="0" t="0"/>
          <a:stretch/>
        </p:blipFill>
        <p:spPr>
          <a:xfrm>
            <a:off x="7361925" y="5242625"/>
            <a:ext cx="2232501" cy="1123651"/>
          </a:xfrm>
          <a:prstGeom prst="rect">
            <a:avLst/>
          </a:prstGeom>
          <a:noFill/>
          <a:ln>
            <a:noFill/>
          </a:ln>
        </p:spPr>
      </p:pic>
      <p:pic>
        <p:nvPicPr>
          <p:cNvPr id="292" name="Google Shape;292;p30"/>
          <p:cNvPicPr preferRelativeResize="0"/>
          <p:nvPr/>
        </p:nvPicPr>
        <p:blipFill rotWithShape="1">
          <a:blip r:embed="rId6">
            <a:alphaModFix/>
          </a:blip>
          <a:srcRect b="17933" l="29374" r="32980" t="39467"/>
          <a:stretch/>
        </p:blipFill>
        <p:spPr>
          <a:xfrm>
            <a:off x="2446475" y="3500550"/>
            <a:ext cx="1466367" cy="1235375"/>
          </a:xfrm>
          <a:prstGeom prst="rect">
            <a:avLst/>
          </a:prstGeom>
          <a:noFill/>
          <a:ln>
            <a:noFill/>
          </a:ln>
        </p:spPr>
      </p:pic>
      <p:sp>
        <p:nvSpPr>
          <p:cNvPr id="293" name="Google Shape;293;p30"/>
          <p:cNvSpPr txBox="1"/>
          <p:nvPr/>
        </p:nvSpPr>
        <p:spPr>
          <a:xfrm>
            <a:off x="936050" y="1869025"/>
            <a:ext cx="837600" cy="522300"/>
          </a:xfrm>
          <a:prstGeom prst="rect">
            <a:avLst/>
          </a:prstGeom>
          <a:noFill/>
          <a:ln cap="flat" cmpd="sng" w="2857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TW" sz="2500"/>
              <a:t>EO</a:t>
            </a:r>
            <a:endParaRPr sz="2500"/>
          </a:p>
        </p:txBody>
      </p:sp>
      <p:sp>
        <p:nvSpPr>
          <p:cNvPr id="294" name="Google Shape;294;p30"/>
          <p:cNvSpPr txBox="1"/>
          <p:nvPr/>
        </p:nvSpPr>
        <p:spPr>
          <a:xfrm>
            <a:off x="916350" y="3637400"/>
            <a:ext cx="837600" cy="522300"/>
          </a:xfrm>
          <a:prstGeom prst="rect">
            <a:avLst/>
          </a:prstGeom>
          <a:noFill/>
          <a:ln cap="flat" cmpd="sng" w="2857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TW" sz="2500"/>
              <a:t>OE</a:t>
            </a:r>
            <a:endParaRPr sz="2500"/>
          </a:p>
        </p:txBody>
      </p:sp>
      <p:pic>
        <p:nvPicPr>
          <p:cNvPr id="295" name="Google Shape;295;p30"/>
          <p:cNvPicPr preferRelativeResize="0"/>
          <p:nvPr/>
        </p:nvPicPr>
        <p:blipFill rotWithShape="1">
          <a:blip r:embed="rId7">
            <a:alphaModFix/>
          </a:blip>
          <a:srcRect b="21841" l="0" r="0" t="18808"/>
          <a:stretch/>
        </p:blipFill>
        <p:spPr>
          <a:xfrm>
            <a:off x="2200917" y="1830050"/>
            <a:ext cx="2366282" cy="9546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1"/>
          <p:cNvSpPr txBox="1"/>
          <p:nvPr>
            <p:ph idx="1" type="body"/>
          </p:nvPr>
        </p:nvSpPr>
        <p:spPr>
          <a:xfrm>
            <a:off x="4956925" y="3045850"/>
            <a:ext cx="2709600" cy="17928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zh-TW" sz="1000"/>
              <a:t>One &gt; Every (Passive) :</a:t>
            </a:r>
            <a:br>
              <a:rPr lang="zh-TW" sz="1000"/>
            </a:br>
            <a:r>
              <a:rPr lang="zh-TW" sz="1000"/>
              <a:t>Every fish was caught by a shark</a:t>
            </a:r>
            <a:endParaRPr b="1" sz="1000">
              <a:highlight>
                <a:srgbClr val="FF9900"/>
              </a:highlight>
            </a:endParaRPr>
          </a:p>
        </p:txBody>
      </p:sp>
      <p:sp>
        <p:nvSpPr>
          <p:cNvPr id="301" name="Google Shape;301;p31"/>
          <p:cNvSpPr txBox="1"/>
          <p:nvPr>
            <p:ph idx="1" type="body"/>
          </p:nvPr>
        </p:nvSpPr>
        <p:spPr>
          <a:xfrm>
            <a:off x="4935325" y="1360525"/>
            <a:ext cx="2709600" cy="15393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zh-TW" sz="1000"/>
              <a:t>Every &gt; One (Passive) : </a:t>
            </a:r>
            <a:br>
              <a:rPr lang="zh-TW" sz="1000"/>
            </a:br>
            <a:r>
              <a:rPr lang="zh-TW" sz="1000"/>
              <a:t>A fish was caught by every shark</a:t>
            </a:r>
            <a:endParaRPr b="1" sz="1000">
              <a:highlight>
                <a:srgbClr val="FF9900"/>
              </a:highlight>
            </a:endParaRPr>
          </a:p>
        </p:txBody>
      </p:sp>
      <p:sp>
        <p:nvSpPr>
          <p:cNvPr id="302" name="Google Shape;302;p31"/>
          <p:cNvSpPr txBox="1"/>
          <p:nvPr>
            <p:ph type="title"/>
          </p:nvPr>
        </p:nvSpPr>
        <p:spPr>
          <a:xfrm>
            <a:off x="438150" y="3122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Methodology</a:t>
            </a:r>
            <a:endParaRPr/>
          </a:p>
        </p:txBody>
      </p:sp>
      <p:sp>
        <p:nvSpPr>
          <p:cNvPr id="303" name="Google Shape;303;p31"/>
          <p:cNvSpPr txBox="1"/>
          <p:nvPr>
            <p:ph idx="1" type="body"/>
          </p:nvPr>
        </p:nvSpPr>
        <p:spPr>
          <a:xfrm>
            <a:off x="514350" y="868975"/>
            <a:ext cx="4999800" cy="3816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zh-TW"/>
              <a:t>Three types of statement are provided in the survey - </a:t>
            </a:r>
            <a:r>
              <a:rPr b="1" lang="zh-TW">
                <a:highlight>
                  <a:srgbClr val="00FF00"/>
                </a:highlight>
              </a:rPr>
              <a:t>Surface meaning</a:t>
            </a:r>
            <a:endParaRPr b="1">
              <a:highlight>
                <a:srgbClr val="00FF00"/>
              </a:highlight>
            </a:endParaRPr>
          </a:p>
        </p:txBody>
      </p:sp>
      <p:sp>
        <p:nvSpPr>
          <p:cNvPr id="304" name="Google Shape;304;p31"/>
          <p:cNvSpPr txBox="1"/>
          <p:nvPr>
            <p:ph idx="1" type="body"/>
          </p:nvPr>
        </p:nvSpPr>
        <p:spPr>
          <a:xfrm>
            <a:off x="2039975" y="1360625"/>
            <a:ext cx="2709600" cy="15393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zh-TW" sz="1000"/>
              <a:t>Every &gt; One (Active) : </a:t>
            </a:r>
            <a:br>
              <a:rPr lang="zh-TW" sz="1000"/>
            </a:br>
            <a:r>
              <a:rPr lang="zh-TW" sz="1000"/>
              <a:t>Every pirate held a bottle</a:t>
            </a:r>
            <a:endParaRPr b="1" sz="1000">
              <a:highlight>
                <a:srgbClr val="FF9900"/>
              </a:highlight>
            </a:endParaRPr>
          </a:p>
        </p:txBody>
      </p:sp>
      <p:sp>
        <p:nvSpPr>
          <p:cNvPr id="305" name="Google Shape;305;p31"/>
          <p:cNvSpPr txBox="1"/>
          <p:nvPr>
            <p:ph idx="1" type="body"/>
          </p:nvPr>
        </p:nvSpPr>
        <p:spPr>
          <a:xfrm>
            <a:off x="2039975" y="3045850"/>
            <a:ext cx="2709600" cy="17928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zh-TW" sz="1000"/>
              <a:t>One &gt; Every (Active) : </a:t>
            </a:r>
            <a:br>
              <a:rPr lang="zh-TW" sz="1000"/>
            </a:br>
            <a:r>
              <a:rPr lang="zh-TW" sz="1000"/>
              <a:t>A pirate held every bottle</a:t>
            </a:r>
            <a:endParaRPr b="1" sz="1000">
              <a:highlight>
                <a:srgbClr val="FF9900"/>
              </a:highlight>
            </a:endParaRPr>
          </a:p>
        </p:txBody>
      </p:sp>
      <p:pic>
        <p:nvPicPr>
          <p:cNvPr id="306" name="Google Shape;306;p31"/>
          <p:cNvPicPr preferRelativeResize="0"/>
          <p:nvPr/>
        </p:nvPicPr>
        <p:blipFill rotWithShape="1">
          <a:blip r:embed="rId3">
            <a:alphaModFix/>
          </a:blip>
          <a:srcRect b="41777" l="0" r="0" t="22000"/>
          <a:stretch/>
        </p:blipFill>
        <p:spPr>
          <a:xfrm>
            <a:off x="4986675" y="1983175"/>
            <a:ext cx="2454475" cy="768576"/>
          </a:xfrm>
          <a:prstGeom prst="rect">
            <a:avLst/>
          </a:prstGeom>
          <a:noFill/>
          <a:ln>
            <a:noFill/>
          </a:ln>
        </p:spPr>
      </p:pic>
      <p:pic>
        <p:nvPicPr>
          <p:cNvPr id="307" name="Google Shape;307;p31"/>
          <p:cNvPicPr preferRelativeResize="0"/>
          <p:nvPr/>
        </p:nvPicPr>
        <p:blipFill rotWithShape="1">
          <a:blip r:embed="rId4">
            <a:alphaModFix/>
          </a:blip>
          <a:srcRect b="43294" l="0" r="0" t="0"/>
          <a:stretch/>
        </p:blipFill>
        <p:spPr>
          <a:xfrm>
            <a:off x="7361925" y="5242625"/>
            <a:ext cx="2232501" cy="1123651"/>
          </a:xfrm>
          <a:prstGeom prst="rect">
            <a:avLst/>
          </a:prstGeom>
          <a:noFill/>
          <a:ln>
            <a:noFill/>
          </a:ln>
        </p:spPr>
      </p:pic>
      <p:pic>
        <p:nvPicPr>
          <p:cNvPr id="308" name="Google Shape;308;p31"/>
          <p:cNvPicPr preferRelativeResize="0"/>
          <p:nvPr/>
        </p:nvPicPr>
        <p:blipFill rotWithShape="1">
          <a:blip r:embed="rId5">
            <a:alphaModFix/>
          </a:blip>
          <a:srcRect b="14190" l="0" r="0" t="37755"/>
          <a:stretch/>
        </p:blipFill>
        <p:spPr>
          <a:xfrm>
            <a:off x="2162400" y="1874775"/>
            <a:ext cx="2518198" cy="879050"/>
          </a:xfrm>
          <a:prstGeom prst="rect">
            <a:avLst/>
          </a:prstGeom>
          <a:noFill/>
          <a:ln>
            <a:noFill/>
          </a:ln>
        </p:spPr>
      </p:pic>
      <p:sp>
        <p:nvSpPr>
          <p:cNvPr id="309" name="Google Shape;309;p31"/>
          <p:cNvSpPr txBox="1"/>
          <p:nvPr/>
        </p:nvSpPr>
        <p:spPr>
          <a:xfrm>
            <a:off x="936050" y="1869025"/>
            <a:ext cx="837600" cy="522300"/>
          </a:xfrm>
          <a:prstGeom prst="rect">
            <a:avLst/>
          </a:prstGeom>
          <a:noFill/>
          <a:ln cap="flat" cmpd="sng" w="2857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TW" sz="2500"/>
              <a:t>EO</a:t>
            </a:r>
            <a:endParaRPr sz="2500"/>
          </a:p>
        </p:txBody>
      </p:sp>
      <p:sp>
        <p:nvSpPr>
          <p:cNvPr id="310" name="Google Shape;310;p31"/>
          <p:cNvSpPr txBox="1"/>
          <p:nvPr/>
        </p:nvSpPr>
        <p:spPr>
          <a:xfrm>
            <a:off x="916350" y="3637400"/>
            <a:ext cx="837600" cy="522300"/>
          </a:xfrm>
          <a:prstGeom prst="rect">
            <a:avLst/>
          </a:prstGeom>
          <a:noFill/>
          <a:ln cap="flat" cmpd="sng" w="2857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TW" sz="2500"/>
              <a:t>OE</a:t>
            </a:r>
            <a:endParaRPr sz="2500"/>
          </a:p>
        </p:txBody>
      </p:sp>
      <p:pic>
        <p:nvPicPr>
          <p:cNvPr id="311" name="Google Shape;311;p31"/>
          <p:cNvPicPr preferRelativeResize="0"/>
          <p:nvPr/>
        </p:nvPicPr>
        <p:blipFill rotWithShape="1">
          <a:blip r:embed="rId6">
            <a:alphaModFix/>
          </a:blip>
          <a:srcRect b="28489" l="0" r="0" t="0"/>
          <a:stretch/>
        </p:blipFill>
        <p:spPr>
          <a:xfrm>
            <a:off x="5135750" y="3547225"/>
            <a:ext cx="2232499" cy="1109336"/>
          </a:xfrm>
          <a:prstGeom prst="rect">
            <a:avLst/>
          </a:prstGeom>
          <a:noFill/>
          <a:ln>
            <a:noFill/>
          </a:ln>
        </p:spPr>
      </p:pic>
      <p:pic>
        <p:nvPicPr>
          <p:cNvPr id="312" name="Google Shape;312;p31"/>
          <p:cNvPicPr preferRelativeResize="0"/>
          <p:nvPr/>
        </p:nvPicPr>
        <p:blipFill rotWithShape="1">
          <a:blip r:embed="rId7">
            <a:alphaModFix/>
          </a:blip>
          <a:srcRect b="21841" l="0" r="0" t="18808"/>
          <a:stretch/>
        </p:blipFill>
        <p:spPr>
          <a:xfrm>
            <a:off x="2200917" y="1830050"/>
            <a:ext cx="2366282" cy="954601"/>
          </a:xfrm>
          <a:prstGeom prst="rect">
            <a:avLst/>
          </a:prstGeom>
          <a:noFill/>
          <a:ln>
            <a:noFill/>
          </a:ln>
        </p:spPr>
      </p:pic>
      <p:pic>
        <p:nvPicPr>
          <p:cNvPr id="313" name="Google Shape;313;p31"/>
          <p:cNvPicPr preferRelativeResize="0"/>
          <p:nvPr/>
        </p:nvPicPr>
        <p:blipFill>
          <a:blip r:embed="rId8">
            <a:alphaModFix/>
          </a:blip>
          <a:stretch>
            <a:fillRect/>
          </a:stretch>
        </p:blipFill>
        <p:spPr>
          <a:xfrm>
            <a:off x="2293712" y="3540061"/>
            <a:ext cx="2123462" cy="1123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3600"/>
              <a:t>Agenda</a:t>
            </a:r>
            <a:endParaRPr sz="3600"/>
          </a:p>
        </p:txBody>
      </p:sp>
      <p:sp>
        <p:nvSpPr>
          <p:cNvPr id="136" name="Google Shape;136;p14"/>
          <p:cNvSpPr txBox="1"/>
          <p:nvPr>
            <p:ph idx="1" type="body"/>
          </p:nvPr>
        </p:nvSpPr>
        <p:spPr>
          <a:xfrm>
            <a:off x="819150" y="1656750"/>
            <a:ext cx="7505700" cy="2913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AutoNum type="arabicPeriod"/>
            </a:pPr>
            <a:r>
              <a:rPr lang="zh-TW" sz="2400">
                <a:solidFill>
                  <a:srgbClr val="434343"/>
                </a:solidFill>
              </a:rPr>
              <a:t>Introduction &amp; literature review (KWAN)</a:t>
            </a:r>
            <a:endParaRPr sz="2400">
              <a:solidFill>
                <a:srgbClr val="434343"/>
              </a:solidFill>
            </a:endParaRPr>
          </a:p>
          <a:p>
            <a:pPr indent="-381000" lvl="0" marL="457200" rtl="0" algn="l">
              <a:spcBef>
                <a:spcPts val="0"/>
              </a:spcBef>
              <a:spcAft>
                <a:spcPts val="0"/>
              </a:spcAft>
              <a:buClr>
                <a:srgbClr val="434343"/>
              </a:buClr>
              <a:buSzPts val="2400"/>
              <a:buAutoNum type="arabicPeriod"/>
            </a:pPr>
            <a:r>
              <a:rPr lang="zh-TW" sz="2400">
                <a:solidFill>
                  <a:srgbClr val="434343"/>
                </a:solidFill>
              </a:rPr>
              <a:t>Hypothesis &amp; Aim (KWAN)</a:t>
            </a:r>
            <a:endParaRPr sz="2400">
              <a:solidFill>
                <a:srgbClr val="434343"/>
              </a:solidFill>
            </a:endParaRPr>
          </a:p>
          <a:p>
            <a:pPr indent="-381000" lvl="0" marL="457200" rtl="0" algn="l">
              <a:spcBef>
                <a:spcPts val="0"/>
              </a:spcBef>
              <a:spcAft>
                <a:spcPts val="0"/>
              </a:spcAft>
              <a:buClr>
                <a:srgbClr val="434343"/>
              </a:buClr>
              <a:buSzPts val="2400"/>
              <a:buAutoNum type="arabicPeriod"/>
            </a:pPr>
            <a:r>
              <a:rPr lang="zh-TW" sz="2400">
                <a:solidFill>
                  <a:srgbClr val="434343"/>
                </a:solidFill>
              </a:rPr>
              <a:t>Methodology (WONG)</a:t>
            </a:r>
            <a:endParaRPr sz="2400">
              <a:solidFill>
                <a:srgbClr val="434343"/>
              </a:solidFill>
            </a:endParaRPr>
          </a:p>
          <a:p>
            <a:pPr indent="-381000" lvl="0" marL="457200" rtl="0" algn="l">
              <a:spcBef>
                <a:spcPts val="0"/>
              </a:spcBef>
              <a:spcAft>
                <a:spcPts val="0"/>
              </a:spcAft>
              <a:buClr>
                <a:srgbClr val="434343"/>
              </a:buClr>
              <a:buSzPts val="2400"/>
              <a:buAutoNum type="arabicPeriod"/>
            </a:pPr>
            <a:r>
              <a:rPr lang="zh-TW" sz="2400">
                <a:solidFill>
                  <a:srgbClr val="434343"/>
                </a:solidFill>
              </a:rPr>
              <a:t>Results analysis (WAN)</a:t>
            </a:r>
            <a:endParaRPr sz="2400">
              <a:solidFill>
                <a:srgbClr val="434343"/>
              </a:solidFill>
            </a:endParaRPr>
          </a:p>
          <a:p>
            <a:pPr indent="-381000" lvl="0" marL="457200" rtl="0" algn="l">
              <a:spcBef>
                <a:spcPts val="0"/>
              </a:spcBef>
              <a:spcAft>
                <a:spcPts val="0"/>
              </a:spcAft>
              <a:buClr>
                <a:srgbClr val="434343"/>
              </a:buClr>
              <a:buSzPts val="2400"/>
              <a:buAutoNum type="arabicPeriod"/>
            </a:pPr>
            <a:r>
              <a:rPr lang="zh-TW" sz="2400">
                <a:solidFill>
                  <a:srgbClr val="434343"/>
                </a:solidFill>
              </a:rPr>
              <a:t>Discussion &amp; Conclusion (LI)</a:t>
            </a:r>
            <a:endParaRPr sz="2400">
              <a:solidFill>
                <a:srgbClr val="43434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Methodology</a:t>
            </a:r>
            <a:endParaRPr/>
          </a:p>
        </p:txBody>
      </p:sp>
      <p:sp>
        <p:nvSpPr>
          <p:cNvPr id="319" name="Google Shape;319;p32"/>
          <p:cNvSpPr txBox="1"/>
          <p:nvPr>
            <p:ph idx="1" type="body"/>
          </p:nvPr>
        </p:nvSpPr>
        <p:spPr>
          <a:xfrm>
            <a:off x="819150" y="1554775"/>
            <a:ext cx="5415300" cy="3816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zh-TW"/>
              <a:t>Three types of statement are provided in the survey - </a:t>
            </a:r>
            <a:r>
              <a:rPr b="1" lang="zh-TW">
                <a:highlight>
                  <a:srgbClr val="FF9900"/>
                </a:highlight>
              </a:rPr>
              <a:t>No ambiguity (constant)</a:t>
            </a:r>
            <a:endParaRPr b="1">
              <a:highlight>
                <a:srgbClr val="FF9900"/>
              </a:highlight>
            </a:endParaRPr>
          </a:p>
        </p:txBody>
      </p:sp>
      <p:pic>
        <p:nvPicPr>
          <p:cNvPr id="320" name="Google Shape;320;p32"/>
          <p:cNvPicPr preferRelativeResize="0"/>
          <p:nvPr/>
        </p:nvPicPr>
        <p:blipFill>
          <a:blip r:embed="rId3">
            <a:alphaModFix/>
          </a:blip>
          <a:stretch>
            <a:fillRect/>
          </a:stretch>
        </p:blipFill>
        <p:spPr>
          <a:xfrm>
            <a:off x="819150" y="2539275"/>
            <a:ext cx="2717650" cy="2350299"/>
          </a:xfrm>
          <a:prstGeom prst="rect">
            <a:avLst/>
          </a:prstGeom>
          <a:noFill/>
          <a:ln>
            <a:noFill/>
          </a:ln>
        </p:spPr>
      </p:pic>
      <p:sp>
        <p:nvSpPr>
          <p:cNvPr id="321" name="Google Shape;321;p32"/>
          <p:cNvSpPr txBox="1"/>
          <p:nvPr>
            <p:ph idx="1" type="body"/>
          </p:nvPr>
        </p:nvSpPr>
        <p:spPr>
          <a:xfrm>
            <a:off x="838100" y="2091925"/>
            <a:ext cx="2641500" cy="3816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zh-TW"/>
              <a:t>English - (Native English Speaker )</a:t>
            </a:r>
            <a:endParaRPr b="1">
              <a:highlight>
                <a:srgbClr val="FF9900"/>
              </a:highlight>
            </a:endParaRPr>
          </a:p>
        </p:txBody>
      </p:sp>
      <p:pic>
        <p:nvPicPr>
          <p:cNvPr id="322" name="Google Shape;322;p32"/>
          <p:cNvPicPr preferRelativeResize="0"/>
          <p:nvPr/>
        </p:nvPicPr>
        <p:blipFill>
          <a:blip r:embed="rId4">
            <a:alphaModFix/>
          </a:blip>
          <a:stretch>
            <a:fillRect/>
          </a:stretch>
        </p:blipFill>
        <p:spPr>
          <a:xfrm>
            <a:off x="4202725" y="2488266"/>
            <a:ext cx="2717650" cy="2325109"/>
          </a:xfrm>
          <a:prstGeom prst="rect">
            <a:avLst/>
          </a:prstGeom>
          <a:noFill/>
          <a:ln>
            <a:noFill/>
          </a:ln>
        </p:spPr>
      </p:pic>
      <p:sp>
        <p:nvSpPr>
          <p:cNvPr id="323" name="Google Shape;323;p32"/>
          <p:cNvSpPr txBox="1"/>
          <p:nvPr>
            <p:ph idx="1" type="body"/>
          </p:nvPr>
        </p:nvSpPr>
        <p:spPr>
          <a:xfrm>
            <a:off x="4278925" y="2081475"/>
            <a:ext cx="2641500" cy="3816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zh-TW"/>
              <a:t>Chinese - (Bilingual </a:t>
            </a:r>
            <a:r>
              <a:rPr lang="zh-TW"/>
              <a:t>English Speaker)</a:t>
            </a:r>
            <a:endParaRPr b="1">
              <a:highlight>
                <a:srgbClr val="FF9900"/>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3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Methodology</a:t>
            </a:r>
            <a:endParaRPr/>
          </a:p>
        </p:txBody>
      </p:sp>
      <p:sp>
        <p:nvSpPr>
          <p:cNvPr id="329" name="Google Shape;329;p33"/>
          <p:cNvSpPr txBox="1"/>
          <p:nvPr>
            <p:ph idx="1" type="body"/>
          </p:nvPr>
        </p:nvSpPr>
        <p:spPr>
          <a:xfrm>
            <a:off x="819150" y="1478575"/>
            <a:ext cx="5415300" cy="3816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zh-TW"/>
              <a:t>Distribution of questions - Bilingual Speaker</a:t>
            </a:r>
            <a:endParaRPr/>
          </a:p>
        </p:txBody>
      </p:sp>
      <p:graphicFrame>
        <p:nvGraphicFramePr>
          <p:cNvPr id="330" name="Google Shape;330;p33"/>
          <p:cNvGraphicFramePr/>
          <p:nvPr/>
        </p:nvGraphicFramePr>
        <p:xfrm>
          <a:off x="819150" y="2030175"/>
          <a:ext cx="3000000" cy="3000000"/>
        </p:xfrm>
        <a:graphic>
          <a:graphicData uri="http://schemas.openxmlformats.org/drawingml/2006/table">
            <a:tbl>
              <a:tblPr>
                <a:noFill/>
                <a:tableStyleId>{91D7C3D2-3D7B-4C5A-B8F1-11231E5130DC}</a:tableStyleId>
              </a:tblPr>
              <a:tblGrid>
                <a:gridCol w="382850"/>
                <a:gridCol w="587050"/>
                <a:gridCol w="382850"/>
                <a:gridCol w="609450"/>
                <a:gridCol w="382850"/>
                <a:gridCol w="776575"/>
                <a:gridCol w="382850"/>
                <a:gridCol w="776575"/>
                <a:gridCol w="382850"/>
                <a:gridCol w="776575"/>
              </a:tblGrid>
              <a:tr h="227350">
                <a:tc>
                  <a:txBody>
                    <a:bodyPr/>
                    <a:lstStyle/>
                    <a:p>
                      <a:pPr indent="0" lvl="0" marL="0" rtl="0" algn="l">
                        <a:spcBef>
                          <a:spcPts val="0"/>
                        </a:spcBef>
                        <a:spcAft>
                          <a:spcPts val="0"/>
                        </a:spcAft>
                        <a:buNone/>
                      </a:pPr>
                      <a:r>
                        <a:rPr lang="zh-TW" sz="600"/>
                        <a:t>1</a:t>
                      </a:r>
                      <a:endParaRPr sz="600"/>
                    </a:p>
                  </a:txBody>
                  <a:tcPr marT="91425" marB="91425" marR="91425" marL="91425"/>
                </a:tc>
                <a:tc>
                  <a:txBody>
                    <a:bodyPr/>
                    <a:lstStyle/>
                    <a:p>
                      <a:pPr indent="0" lvl="0" marL="0" rtl="0" algn="l">
                        <a:spcBef>
                          <a:spcPts val="0"/>
                        </a:spcBef>
                        <a:spcAft>
                          <a:spcPts val="0"/>
                        </a:spcAft>
                        <a:buNone/>
                      </a:pPr>
                      <a:r>
                        <a:rPr lang="zh-TW" sz="600"/>
                        <a:t>OE- I </a:t>
                      </a:r>
                      <a:endParaRPr sz="600"/>
                    </a:p>
                  </a:txBody>
                  <a:tcPr marT="91425" marB="91425" marR="91425" marL="91425">
                    <a:solidFill>
                      <a:srgbClr val="00FFFF"/>
                    </a:solidFill>
                  </a:tcPr>
                </a:tc>
                <a:tc>
                  <a:txBody>
                    <a:bodyPr/>
                    <a:lstStyle/>
                    <a:p>
                      <a:pPr indent="0" lvl="0" marL="0" rtl="0" algn="l">
                        <a:spcBef>
                          <a:spcPts val="0"/>
                        </a:spcBef>
                        <a:spcAft>
                          <a:spcPts val="0"/>
                        </a:spcAft>
                        <a:buNone/>
                      </a:pPr>
                      <a:r>
                        <a:rPr lang="zh-TW" sz="600"/>
                        <a:t>11</a:t>
                      </a:r>
                      <a:endParaRPr sz="600"/>
                    </a:p>
                  </a:txBody>
                  <a:tcPr marT="91425" marB="91425" marR="91425" marL="91425"/>
                </a:tc>
                <a:tc>
                  <a:txBody>
                    <a:bodyPr/>
                    <a:lstStyle/>
                    <a:p>
                      <a:pPr indent="0" lvl="0" marL="0" rtl="0" algn="l">
                        <a:spcBef>
                          <a:spcPts val="0"/>
                        </a:spcBef>
                        <a:spcAft>
                          <a:spcPts val="0"/>
                        </a:spcAft>
                        <a:buNone/>
                      </a:pPr>
                      <a:r>
                        <a:rPr lang="zh-TW" sz="600"/>
                        <a:t>OE - I </a:t>
                      </a:r>
                      <a:endParaRPr sz="600"/>
                    </a:p>
                  </a:txBody>
                  <a:tcPr marT="91425" marB="91425" marR="91425" marL="91425">
                    <a:solidFill>
                      <a:srgbClr val="00FFFF"/>
                    </a:solidFill>
                  </a:tcPr>
                </a:tc>
                <a:tc>
                  <a:txBody>
                    <a:bodyPr/>
                    <a:lstStyle/>
                    <a:p>
                      <a:pPr indent="0" lvl="0" marL="0" rtl="0" algn="l">
                        <a:spcBef>
                          <a:spcPts val="0"/>
                        </a:spcBef>
                        <a:spcAft>
                          <a:spcPts val="0"/>
                        </a:spcAft>
                        <a:buNone/>
                      </a:pPr>
                      <a:r>
                        <a:rPr lang="zh-TW" sz="600"/>
                        <a:t>21</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rPr lang="zh-TW" sz="600"/>
                        <a:t>31</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rPr lang="zh-TW" sz="600"/>
                        <a:t>41</a:t>
                      </a:r>
                      <a:endParaRPr sz="600"/>
                    </a:p>
                  </a:txBody>
                  <a:tcPr marT="91425" marB="91425" marR="91425" marL="91425"/>
                </a:tc>
                <a:tc>
                  <a:txBody>
                    <a:bodyPr/>
                    <a:lstStyle/>
                    <a:p>
                      <a:pPr indent="0" lvl="0" marL="0" rtl="0" algn="l">
                        <a:spcBef>
                          <a:spcPts val="0"/>
                        </a:spcBef>
                        <a:spcAft>
                          <a:spcPts val="0"/>
                        </a:spcAft>
                        <a:buNone/>
                      </a:pPr>
                      <a:r>
                        <a:rPr lang="zh-TW" sz="600"/>
                        <a:t>OE - I</a:t>
                      </a:r>
                      <a:endParaRPr sz="600"/>
                    </a:p>
                  </a:txBody>
                  <a:tcPr marT="91425" marB="91425" marR="91425" marL="91425">
                    <a:solidFill>
                      <a:srgbClr val="00FFFF"/>
                    </a:solidFill>
                  </a:tcPr>
                </a:tc>
              </a:tr>
              <a:tr h="227350">
                <a:tc>
                  <a:txBody>
                    <a:bodyPr/>
                    <a:lstStyle/>
                    <a:p>
                      <a:pPr indent="0" lvl="0" marL="0" rtl="0" algn="l">
                        <a:spcBef>
                          <a:spcPts val="0"/>
                        </a:spcBef>
                        <a:spcAft>
                          <a:spcPts val="0"/>
                        </a:spcAft>
                        <a:buNone/>
                      </a:pPr>
                      <a:r>
                        <a:rPr lang="zh-TW" sz="600"/>
                        <a:t>2</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rPr lang="zh-TW" sz="600"/>
                        <a:t>12</a:t>
                      </a:r>
                      <a:endParaRPr sz="600"/>
                    </a:p>
                  </a:txBody>
                  <a:tcPr marT="91425" marB="91425" marR="91425" marL="91425"/>
                </a:tc>
                <a:tc>
                  <a:txBody>
                    <a:bodyPr/>
                    <a:lstStyle/>
                    <a:p>
                      <a:pPr indent="0" lvl="0" marL="0" rtl="0" algn="l">
                        <a:spcBef>
                          <a:spcPts val="0"/>
                        </a:spcBef>
                        <a:spcAft>
                          <a:spcPts val="0"/>
                        </a:spcAft>
                        <a:buNone/>
                      </a:pPr>
                      <a:r>
                        <a:rPr lang="zh-TW" sz="600"/>
                        <a:t>OE - S </a:t>
                      </a:r>
                      <a:endParaRPr sz="600"/>
                    </a:p>
                  </a:txBody>
                  <a:tcPr marT="91425" marB="91425" marR="91425" marL="91425">
                    <a:solidFill>
                      <a:srgbClr val="00FF00"/>
                    </a:solidFill>
                  </a:tcPr>
                </a:tc>
                <a:tc>
                  <a:txBody>
                    <a:bodyPr/>
                    <a:lstStyle/>
                    <a:p>
                      <a:pPr indent="0" lvl="0" marL="0" rtl="0" algn="l">
                        <a:spcBef>
                          <a:spcPts val="0"/>
                        </a:spcBef>
                        <a:spcAft>
                          <a:spcPts val="0"/>
                        </a:spcAft>
                        <a:buNone/>
                      </a:pPr>
                      <a:r>
                        <a:rPr lang="zh-TW" sz="600"/>
                        <a:t>22</a:t>
                      </a:r>
                      <a:endParaRPr sz="600"/>
                    </a:p>
                  </a:txBody>
                  <a:tcPr marT="91425" marB="91425" marR="91425" marL="91425"/>
                </a:tc>
                <a:tc>
                  <a:txBody>
                    <a:bodyPr/>
                    <a:lstStyle/>
                    <a:p>
                      <a:pPr indent="0" lvl="0" marL="0" rtl="0" algn="l">
                        <a:spcBef>
                          <a:spcPts val="0"/>
                        </a:spcBef>
                        <a:spcAft>
                          <a:spcPts val="0"/>
                        </a:spcAft>
                        <a:buNone/>
                      </a:pPr>
                      <a:r>
                        <a:rPr lang="zh-TW" sz="600"/>
                        <a:t>OE - S</a:t>
                      </a:r>
                      <a:endParaRPr sz="600"/>
                    </a:p>
                  </a:txBody>
                  <a:tcPr marT="91425" marB="91425" marR="91425" marL="91425">
                    <a:solidFill>
                      <a:srgbClr val="00FF00"/>
                    </a:solidFill>
                  </a:tcPr>
                </a:tc>
                <a:tc>
                  <a:txBody>
                    <a:bodyPr/>
                    <a:lstStyle/>
                    <a:p>
                      <a:pPr indent="0" lvl="0" marL="0" rtl="0" algn="l">
                        <a:spcBef>
                          <a:spcPts val="0"/>
                        </a:spcBef>
                        <a:spcAft>
                          <a:spcPts val="0"/>
                        </a:spcAft>
                        <a:buNone/>
                      </a:pPr>
                      <a:r>
                        <a:rPr lang="zh-TW" sz="600"/>
                        <a:t>32</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rPr lang="zh-TW" sz="600"/>
                        <a:t>42</a:t>
                      </a:r>
                      <a:endParaRPr sz="600"/>
                    </a:p>
                  </a:txBody>
                  <a:tcPr marT="91425" marB="91425" marR="91425" marL="91425"/>
                </a:tc>
                <a:tc>
                  <a:txBody>
                    <a:bodyPr/>
                    <a:lstStyle/>
                    <a:p>
                      <a:pPr indent="0" lvl="0" marL="0" rtl="0" algn="l">
                        <a:spcBef>
                          <a:spcPts val="0"/>
                        </a:spcBef>
                        <a:spcAft>
                          <a:spcPts val="0"/>
                        </a:spcAft>
                        <a:buNone/>
                      </a:pPr>
                      <a:r>
                        <a:rPr lang="zh-TW" sz="600"/>
                        <a:t>EO - S</a:t>
                      </a:r>
                      <a:endParaRPr sz="600"/>
                    </a:p>
                  </a:txBody>
                  <a:tcPr marT="91425" marB="91425" marR="91425" marL="91425">
                    <a:solidFill>
                      <a:srgbClr val="D9EAD3"/>
                    </a:solidFill>
                  </a:tcPr>
                </a:tc>
              </a:tr>
              <a:tr h="227350">
                <a:tc>
                  <a:txBody>
                    <a:bodyPr/>
                    <a:lstStyle/>
                    <a:p>
                      <a:pPr indent="0" lvl="0" marL="0" rtl="0" algn="l">
                        <a:spcBef>
                          <a:spcPts val="0"/>
                        </a:spcBef>
                        <a:spcAft>
                          <a:spcPts val="0"/>
                        </a:spcAft>
                        <a:buNone/>
                      </a:pPr>
                      <a:r>
                        <a:rPr lang="zh-TW" sz="600"/>
                        <a:t>3</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rPr lang="zh-TW" sz="600"/>
                        <a:t>13</a:t>
                      </a:r>
                      <a:endParaRPr sz="600"/>
                    </a:p>
                  </a:txBody>
                  <a:tcPr marT="91425" marB="91425" marR="91425" marL="91425"/>
                </a:tc>
                <a:tc>
                  <a:txBody>
                    <a:bodyPr/>
                    <a:lstStyle/>
                    <a:p>
                      <a:pPr indent="0" lvl="0" marL="0" rtl="0" algn="l">
                        <a:spcBef>
                          <a:spcPts val="0"/>
                        </a:spcBef>
                        <a:spcAft>
                          <a:spcPts val="0"/>
                        </a:spcAft>
                        <a:buNone/>
                      </a:pPr>
                      <a:r>
                        <a:rPr lang="zh-TW" sz="600"/>
                        <a:t>EO - S </a:t>
                      </a:r>
                      <a:endParaRPr sz="600"/>
                    </a:p>
                  </a:txBody>
                  <a:tcPr marT="91425" marB="91425" marR="91425" marL="91425">
                    <a:solidFill>
                      <a:srgbClr val="D9EAD3"/>
                    </a:solidFill>
                  </a:tcPr>
                </a:tc>
                <a:tc>
                  <a:txBody>
                    <a:bodyPr/>
                    <a:lstStyle/>
                    <a:p>
                      <a:pPr indent="0" lvl="0" marL="0" rtl="0" algn="l">
                        <a:spcBef>
                          <a:spcPts val="0"/>
                        </a:spcBef>
                        <a:spcAft>
                          <a:spcPts val="0"/>
                        </a:spcAft>
                        <a:buNone/>
                      </a:pPr>
                      <a:r>
                        <a:rPr lang="zh-TW" sz="600"/>
                        <a:t>23</a:t>
                      </a:r>
                      <a:endParaRPr sz="600"/>
                    </a:p>
                  </a:txBody>
                  <a:tcPr marT="91425" marB="91425" marR="91425" marL="91425"/>
                </a:tc>
                <a:tc>
                  <a:txBody>
                    <a:bodyPr/>
                    <a:lstStyle/>
                    <a:p>
                      <a:pPr indent="0" lvl="0" marL="0" rtl="0" algn="l">
                        <a:spcBef>
                          <a:spcPts val="0"/>
                        </a:spcBef>
                        <a:spcAft>
                          <a:spcPts val="0"/>
                        </a:spcAft>
                        <a:buNone/>
                      </a:pPr>
                      <a:r>
                        <a:rPr lang="zh-TW" sz="600"/>
                        <a:t>EO - I </a:t>
                      </a:r>
                      <a:endParaRPr sz="600"/>
                    </a:p>
                  </a:txBody>
                  <a:tcPr marT="91425" marB="91425" marR="91425" marL="91425">
                    <a:solidFill>
                      <a:srgbClr val="CFE2F3"/>
                    </a:solidFill>
                  </a:tcPr>
                </a:tc>
                <a:tc>
                  <a:txBody>
                    <a:bodyPr/>
                    <a:lstStyle/>
                    <a:p>
                      <a:pPr indent="0" lvl="0" marL="0" rtl="0" algn="l">
                        <a:spcBef>
                          <a:spcPts val="0"/>
                        </a:spcBef>
                        <a:spcAft>
                          <a:spcPts val="0"/>
                        </a:spcAft>
                        <a:buNone/>
                      </a:pPr>
                      <a:r>
                        <a:rPr lang="zh-TW" sz="600"/>
                        <a:t>33</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rPr lang="zh-TW" sz="600"/>
                        <a:t>43</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r>
              <a:tr h="227350">
                <a:tc>
                  <a:txBody>
                    <a:bodyPr/>
                    <a:lstStyle/>
                    <a:p>
                      <a:pPr indent="0" lvl="0" marL="0" rtl="0" algn="l">
                        <a:spcBef>
                          <a:spcPts val="0"/>
                        </a:spcBef>
                        <a:spcAft>
                          <a:spcPts val="0"/>
                        </a:spcAft>
                        <a:buNone/>
                      </a:pPr>
                      <a:r>
                        <a:rPr lang="zh-TW" sz="600"/>
                        <a:t>4</a:t>
                      </a:r>
                      <a:endParaRPr sz="600"/>
                    </a:p>
                  </a:txBody>
                  <a:tcPr marT="91425" marB="91425" marR="91425" marL="91425"/>
                </a:tc>
                <a:tc>
                  <a:txBody>
                    <a:bodyPr/>
                    <a:lstStyle/>
                    <a:p>
                      <a:pPr indent="0" lvl="0" marL="0" rtl="0" algn="l">
                        <a:spcBef>
                          <a:spcPts val="0"/>
                        </a:spcBef>
                        <a:spcAft>
                          <a:spcPts val="0"/>
                        </a:spcAft>
                        <a:buNone/>
                      </a:pPr>
                      <a:r>
                        <a:rPr lang="zh-TW" sz="600"/>
                        <a:t>EO- I</a:t>
                      </a:r>
                      <a:endParaRPr sz="600"/>
                    </a:p>
                  </a:txBody>
                  <a:tcPr marT="91425" marB="91425" marR="91425" marL="91425">
                    <a:solidFill>
                      <a:srgbClr val="CFE2F3"/>
                    </a:solidFill>
                  </a:tcPr>
                </a:tc>
                <a:tc>
                  <a:txBody>
                    <a:bodyPr/>
                    <a:lstStyle/>
                    <a:p>
                      <a:pPr indent="0" lvl="0" marL="0" rtl="0" algn="l">
                        <a:spcBef>
                          <a:spcPts val="0"/>
                        </a:spcBef>
                        <a:spcAft>
                          <a:spcPts val="0"/>
                        </a:spcAft>
                        <a:buNone/>
                      </a:pPr>
                      <a:r>
                        <a:rPr lang="zh-TW" sz="600"/>
                        <a:t>14</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rPr lang="zh-TW" sz="600"/>
                        <a:t>24</a:t>
                      </a:r>
                      <a:endParaRPr sz="600"/>
                    </a:p>
                  </a:txBody>
                  <a:tcPr marT="91425" marB="91425" marR="91425" marL="91425"/>
                </a:tc>
                <a:tc>
                  <a:txBody>
                    <a:bodyPr/>
                    <a:lstStyle/>
                    <a:p>
                      <a:pPr indent="0" lvl="0" marL="0" rtl="0" algn="l">
                        <a:spcBef>
                          <a:spcPts val="0"/>
                        </a:spcBef>
                        <a:spcAft>
                          <a:spcPts val="0"/>
                        </a:spcAft>
                        <a:buNone/>
                      </a:pPr>
                      <a:r>
                        <a:rPr lang="zh-TW" sz="600"/>
                        <a:t>EO - S</a:t>
                      </a:r>
                      <a:endParaRPr sz="600"/>
                    </a:p>
                  </a:txBody>
                  <a:tcPr marT="91425" marB="91425" marR="91425" marL="91425">
                    <a:solidFill>
                      <a:srgbClr val="D9EAD3"/>
                    </a:solidFill>
                  </a:tcPr>
                </a:tc>
                <a:tc>
                  <a:txBody>
                    <a:bodyPr/>
                    <a:lstStyle/>
                    <a:p>
                      <a:pPr indent="0" lvl="0" marL="0" rtl="0" algn="l">
                        <a:spcBef>
                          <a:spcPts val="0"/>
                        </a:spcBef>
                        <a:spcAft>
                          <a:spcPts val="0"/>
                        </a:spcAft>
                        <a:buNone/>
                      </a:pPr>
                      <a:r>
                        <a:rPr lang="zh-TW" sz="600"/>
                        <a:t>34</a:t>
                      </a:r>
                      <a:endParaRPr sz="600"/>
                    </a:p>
                  </a:txBody>
                  <a:tcPr marT="91425" marB="91425" marR="91425" marL="91425"/>
                </a:tc>
                <a:tc>
                  <a:txBody>
                    <a:bodyPr/>
                    <a:lstStyle/>
                    <a:p>
                      <a:pPr indent="0" lvl="0" marL="0" rtl="0" algn="l">
                        <a:spcBef>
                          <a:spcPts val="0"/>
                        </a:spcBef>
                        <a:spcAft>
                          <a:spcPts val="0"/>
                        </a:spcAft>
                        <a:buNone/>
                      </a:pPr>
                      <a:r>
                        <a:rPr lang="zh-TW" sz="600"/>
                        <a:t>EO - I</a:t>
                      </a:r>
                      <a:endParaRPr sz="600"/>
                    </a:p>
                  </a:txBody>
                  <a:tcPr marT="91425" marB="91425" marR="91425" marL="91425">
                    <a:solidFill>
                      <a:srgbClr val="CFE2F3"/>
                    </a:solidFill>
                  </a:tcPr>
                </a:tc>
                <a:tc>
                  <a:txBody>
                    <a:bodyPr/>
                    <a:lstStyle/>
                    <a:p>
                      <a:pPr indent="0" lvl="0" marL="0" rtl="0" algn="l">
                        <a:spcBef>
                          <a:spcPts val="0"/>
                        </a:spcBef>
                        <a:spcAft>
                          <a:spcPts val="0"/>
                        </a:spcAft>
                        <a:buNone/>
                      </a:pPr>
                      <a:r>
                        <a:rPr lang="zh-TW" sz="600"/>
                        <a:t>44</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r>
              <a:tr h="227350">
                <a:tc>
                  <a:txBody>
                    <a:bodyPr/>
                    <a:lstStyle/>
                    <a:p>
                      <a:pPr indent="0" lvl="0" marL="0" rtl="0" algn="l">
                        <a:spcBef>
                          <a:spcPts val="0"/>
                        </a:spcBef>
                        <a:spcAft>
                          <a:spcPts val="0"/>
                        </a:spcAft>
                        <a:buNone/>
                      </a:pPr>
                      <a:r>
                        <a:rPr lang="zh-TW" sz="600"/>
                        <a:t>5</a:t>
                      </a:r>
                      <a:endParaRPr sz="600"/>
                    </a:p>
                  </a:txBody>
                  <a:tcPr marT="91425" marB="91425" marR="91425" marL="91425"/>
                </a:tc>
                <a:tc>
                  <a:txBody>
                    <a:bodyPr/>
                    <a:lstStyle/>
                    <a:p>
                      <a:pPr indent="0" lvl="0" marL="0" rtl="0" algn="l">
                        <a:spcBef>
                          <a:spcPts val="0"/>
                        </a:spcBef>
                        <a:spcAft>
                          <a:spcPts val="0"/>
                        </a:spcAft>
                        <a:buNone/>
                      </a:pPr>
                      <a:r>
                        <a:rPr lang="zh-TW" sz="600"/>
                        <a:t>OE - I</a:t>
                      </a:r>
                      <a:endParaRPr sz="600"/>
                    </a:p>
                  </a:txBody>
                  <a:tcPr marT="91425" marB="91425" marR="91425" marL="91425">
                    <a:solidFill>
                      <a:srgbClr val="00FFFF"/>
                    </a:solidFill>
                  </a:tcPr>
                </a:tc>
                <a:tc>
                  <a:txBody>
                    <a:bodyPr/>
                    <a:lstStyle/>
                    <a:p>
                      <a:pPr indent="0" lvl="0" marL="0" rtl="0" algn="l">
                        <a:spcBef>
                          <a:spcPts val="0"/>
                        </a:spcBef>
                        <a:spcAft>
                          <a:spcPts val="0"/>
                        </a:spcAft>
                        <a:buNone/>
                      </a:pPr>
                      <a:r>
                        <a:rPr lang="zh-TW" sz="600"/>
                        <a:t>15</a:t>
                      </a:r>
                      <a:endParaRPr sz="600"/>
                    </a:p>
                  </a:txBody>
                  <a:tcPr marT="91425" marB="91425" marR="91425" marL="91425"/>
                </a:tc>
                <a:tc>
                  <a:txBody>
                    <a:bodyPr/>
                    <a:lstStyle/>
                    <a:p>
                      <a:pPr indent="0" lvl="0" marL="0" rtl="0" algn="l">
                        <a:spcBef>
                          <a:spcPts val="0"/>
                        </a:spcBef>
                        <a:spcAft>
                          <a:spcPts val="0"/>
                        </a:spcAft>
                        <a:buNone/>
                      </a:pPr>
                      <a:r>
                        <a:rPr lang="zh-TW" sz="600"/>
                        <a:t>EO - I</a:t>
                      </a:r>
                      <a:endParaRPr sz="600"/>
                    </a:p>
                  </a:txBody>
                  <a:tcPr marT="91425" marB="91425" marR="91425" marL="91425">
                    <a:solidFill>
                      <a:srgbClr val="CFE2F3"/>
                    </a:solidFill>
                  </a:tcPr>
                </a:tc>
                <a:tc>
                  <a:txBody>
                    <a:bodyPr/>
                    <a:lstStyle/>
                    <a:p>
                      <a:pPr indent="0" lvl="0" marL="0" rtl="0" algn="l">
                        <a:spcBef>
                          <a:spcPts val="0"/>
                        </a:spcBef>
                        <a:spcAft>
                          <a:spcPts val="0"/>
                        </a:spcAft>
                        <a:buNone/>
                      </a:pPr>
                      <a:r>
                        <a:rPr lang="zh-TW" sz="600"/>
                        <a:t>25</a:t>
                      </a:r>
                      <a:endParaRPr sz="600"/>
                    </a:p>
                  </a:txBody>
                  <a:tcPr marT="91425" marB="91425" marR="91425" marL="91425"/>
                </a:tc>
                <a:tc>
                  <a:txBody>
                    <a:bodyPr/>
                    <a:lstStyle/>
                    <a:p>
                      <a:pPr indent="0" lvl="0" marL="0" rtl="0" algn="l">
                        <a:spcBef>
                          <a:spcPts val="0"/>
                        </a:spcBef>
                        <a:spcAft>
                          <a:spcPts val="0"/>
                        </a:spcAft>
                        <a:buNone/>
                      </a:pPr>
                      <a:r>
                        <a:rPr lang="zh-TW" sz="600"/>
                        <a:t>OE - I</a:t>
                      </a:r>
                      <a:endParaRPr sz="600"/>
                    </a:p>
                  </a:txBody>
                  <a:tcPr marT="91425" marB="91425" marR="91425" marL="91425">
                    <a:solidFill>
                      <a:srgbClr val="00FFFF"/>
                    </a:solidFill>
                  </a:tcPr>
                </a:tc>
                <a:tc>
                  <a:txBody>
                    <a:bodyPr/>
                    <a:lstStyle/>
                    <a:p>
                      <a:pPr indent="0" lvl="0" marL="0" rtl="0" algn="l">
                        <a:spcBef>
                          <a:spcPts val="0"/>
                        </a:spcBef>
                        <a:spcAft>
                          <a:spcPts val="0"/>
                        </a:spcAft>
                        <a:buNone/>
                      </a:pPr>
                      <a:r>
                        <a:rPr lang="zh-TW" sz="600"/>
                        <a:t>35</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r>
              <a:tr h="227350">
                <a:tc>
                  <a:txBody>
                    <a:bodyPr/>
                    <a:lstStyle/>
                    <a:p>
                      <a:pPr indent="0" lvl="0" marL="0" rtl="0" algn="l">
                        <a:spcBef>
                          <a:spcPts val="0"/>
                        </a:spcBef>
                        <a:spcAft>
                          <a:spcPts val="0"/>
                        </a:spcAft>
                        <a:buNone/>
                      </a:pPr>
                      <a:r>
                        <a:rPr lang="zh-TW" sz="600"/>
                        <a:t>6</a:t>
                      </a:r>
                      <a:endParaRPr sz="600"/>
                    </a:p>
                  </a:txBody>
                  <a:tcPr marT="91425" marB="91425" marR="91425" marL="91425"/>
                </a:tc>
                <a:tc>
                  <a:txBody>
                    <a:bodyPr/>
                    <a:lstStyle/>
                    <a:p>
                      <a:pPr indent="0" lvl="0" marL="0" rtl="0" algn="l">
                        <a:spcBef>
                          <a:spcPts val="0"/>
                        </a:spcBef>
                        <a:spcAft>
                          <a:spcPts val="0"/>
                        </a:spcAft>
                        <a:buNone/>
                      </a:pPr>
                      <a:r>
                        <a:rPr lang="zh-TW" sz="600"/>
                        <a:t>EO - I</a:t>
                      </a:r>
                      <a:endParaRPr sz="600"/>
                    </a:p>
                  </a:txBody>
                  <a:tcPr marT="91425" marB="91425" marR="91425" marL="91425">
                    <a:solidFill>
                      <a:srgbClr val="CFE2F3"/>
                    </a:solidFill>
                  </a:tcPr>
                </a:tc>
                <a:tc>
                  <a:txBody>
                    <a:bodyPr/>
                    <a:lstStyle/>
                    <a:p>
                      <a:pPr indent="0" lvl="0" marL="0" rtl="0" algn="l">
                        <a:spcBef>
                          <a:spcPts val="0"/>
                        </a:spcBef>
                        <a:spcAft>
                          <a:spcPts val="0"/>
                        </a:spcAft>
                        <a:buNone/>
                      </a:pPr>
                      <a:r>
                        <a:rPr lang="zh-TW" sz="600"/>
                        <a:t>16</a:t>
                      </a:r>
                      <a:endParaRPr sz="600"/>
                    </a:p>
                  </a:txBody>
                  <a:tcPr marT="91425" marB="91425" marR="91425" marL="91425"/>
                </a:tc>
                <a:tc>
                  <a:txBody>
                    <a:bodyPr/>
                    <a:lstStyle/>
                    <a:p>
                      <a:pPr indent="0" lvl="0" marL="0" rtl="0" algn="l">
                        <a:spcBef>
                          <a:spcPts val="0"/>
                        </a:spcBef>
                        <a:spcAft>
                          <a:spcPts val="0"/>
                        </a:spcAft>
                        <a:buNone/>
                      </a:pPr>
                      <a:r>
                        <a:rPr lang="zh-TW" sz="600"/>
                        <a:t>OE - S </a:t>
                      </a:r>
                      <a:endParaRPr sz="600"/>
                    </a:p>
                  </a:txBody>
                  <a:tcPr marT="91425" marB="91425" marR="91425" marL="91425">
                    <a:solidFill>
                      <a:srgbClr val="00FF00"/>
                    </a:solidFill>
                  </a:tcPr>
                </a:tc>
                <a:tc>
                  <a:txBody>
                    <a:bodyPr/>
                    <a:lstStyle/>
                    <a:p>
                      <a:pPr indent="0" lvl="0" marL="0" rtl="0" algn="l">
                        <a:spcBef>
                          <a:spcPts val="0"/>
                        </a:spcBef>
                        <a:spcAft>
                          <a:spcPts val="0"/>
                        </a:spcAft>
                        <a:buNone/>
                      </a:pPr>
                      <a:r>
                        <a:rPr lang="zh-TW" sz="600"/>
                        <a:t>26</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rPr lang="zh-TW" sz="600"/>
                        <a:t>36</a:t>
                      </a:r>
                      <a:endParaRPr sz="600"/>
                    </a:p>
                  </a:txBody>
                  <a:tcPr marT="91425" marB="91425" marR="91425" marL="91425"/>
                </a:tc>
                <a:tc>
                  <a:txBody>
                    <a:bodyPr/>
                    <a:lstStyle/>
                    <a:p>
                      <a:pPr indent="0" lvl="0" marL="0" rtl="0" algn="l">
                        <a:spcBef>
                          <a:spcPts val="0"/>
                        </a:spcBef>
                        <a:spcAft>
                          <a:spcPts val="0"/>
                        </a:spcAft>
                        <a:buNone/>
                      </a:pPr>
                      <a:r>
                        <a:rPr lang="zh-TW" sz="600"/>
                        <a:t>EO - S</a:t>
                      </a:r>
                      <a:endParaRPr sz="600"/>
                    </a:p>
                  </a:txBody>
                  <a:tcPr marT="91425" marB="91425" marR="91425" marL="91425">
                    <a:solidFill>
                      <a:srgbClr val="D9EAD3"/>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r>
              <a:tr h="227350">
                <a:tc>
                  <a:txBody>
                    <a:bodyPr/>
                    <a:lstStyle/>
                    <a:p>
                      <a:pPr indent="0" lvl="0" marL="0" rtl="0" algn="l">
                        <a:spcBef>
                          <a:spcPts val="0"/>
                        </a:spcBef>
                        <a:spcAft>
                          <a:spcPts val="0"/>
                        </a:spcAft>
                        <a:buNone/>
                      </a:pPr>
                      <a:r>
                        <a:rPr lang="zh-TW" sz="600"/>
                        <a:t>7</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rPr lang="zh-TW" sz="600"/>
                        <a:t>17</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rPr lang="zh-TW" sz="600"/>
                        <a:t>27</a:t>
                      </a:r>
                      <a:endParaRPr sz="600"/>
                    </a:p>
                  </a:txBody>
                  <a:tcPr marT="91425" marB="91425" marR="91425" marL="91425"/>
                </a:tc>
                <a:tc>
                  <a:txBody>
                    <a:bodyPr/>
                    <a:lstStyle/>
                    <a:p>
                      <a:pPr indent="0" lvl="0" marL="0" rtl="0" algn="l">
                        <a:spcBef>
                          <a:spcPts val="0"/>
                        </a:spcBef>
                        <a:spcAft>
                          <a:spcPts val="0"/>
                        </a:spcAft>
                        <a:buNone/>
                      </a:pPr>
                      <a:r>
                        <a:rPr lang="zh-TW" sz="600"/>
                        <a:t>EO - I</a:t>
                      </a:r>
                      <a:endParaRPr sz="600"/>
                    </a:p>
                  </a:txBody>
                  <a:tcPr marT="91425" marB="91425" marR="91425" marL="91425">
                    <a:solidFill>
                      <a:srgbClr val="CFE2F3"/>
                    </a:solidFill>
                  </a:tcPr>
                </a:tc>
                <a:tc>
                  <a:txBody>
                    <a:bodyPr/>
                    <a:lstStyle/>
                    <a:p>
                      <a:pPr indent="0" lvl="0" marL="0" rtl="0" algn="l">
                        <a:spcBef>
                          <a:spcPts val="0"/>
                        </a:spcBef>
                        <a:spcAft>
                          <a:spcPts val="0"/>
                        </a:spcAft>
                        <a:buNone/>
                      </a:pPr>
                      <a:r>
                        <a:rPr lang="zh-TW" sz="600"/>
                        <a:t>37</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r>
              <a:tr h="227350">
                <a:tc>
                  <a:txBody>
                    <a:bodyPr/>
                    <a:lstStyle/>
                    <a:p>
                      <a:pPr indent="0" lvl="0" marL="0" rtl="0" algn="l">
                        <a:spcBef>
                          <a:spcPts val="0"/>
                        </a:spcBef>
                        <a:spcAft>
                          <a:spcPts val="0"/>
                        </a:spcAft>
                        <a:buNone/>
                      </a:pPr>
                      <a:r>
                        <a:rPr lang="zh-TW" sz="600"/>
                        <a:t>8</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rPr lang="zh-TW" sz="600"/>
                        <a:t>18</a:t>
                      </a:r>
                      <a:endParaRPr sz="600"/>
                    </a:p>
                  </a:txBody>
                  <a:tcPr marT="91425" marB="91425" marR="91425" marL="91425"/>
                </a:tc>
                <a:tc>
                  <a:txBody>
                    <a:bodyPr/>
                    <a:lstStyle/>
                    <a:p>
                      <a:pPr indent="0" lvl="0" marL="0" rtl="0" algn="l">
                        <a:spcBef>
                          <a:spcPts val="0"/>
                        </a:spcBef>
                        <a:spcAft>
                          <a:spcPts val="0"/>
                        </a:spcAft>
                        <a:buNone/>
                      </a:pPr>
                      <a:r>
                        <a:rPr lang="zh-TW" sz="600"/>
                        <a:t>OE - I </a:t>
                      </a:r>
                      <a:endParaRPr sz="600"/>
                    </a:p>
                  </a:txBody>
                  <a:tcPr marT="91425" marB="91425" marR="91425" marL="91425">
                    <a:solidFill>
                      <a:srgbClr val="00FFFF"/>
                    </a:solidFill>
                  </a:tcPr>
                </a:tc>
                <a:tc>
                  <a:txBody>
                    <a:bodyPr/>
                    <a:lstStyle/>
                    <a:p>
                      <a:pPr indent="0" lvl="0" marL="0" rtl="0" algn="l">
                        <a:spcBef>
                          <a:spcPts val="0"/>
                        </a:spcBef>
                        <a:spcAft>
                          <a:spcPts val="0"/>
                        </a:spcAft>
                        <a:buNone/>
                      </a:pPr>
                      <a:r>
                        <a:rPr lang="zh-TW" sz="600"/>
                        <a:t>28</a:t>
                      </a:r>
                      <a:endParaRPr sz="600"/>
                    </a:p>
                  </a:txBody>
                  <a:tcPr marT="91425" marB="91425" marR="91425" marL="91425"/>
                </a:tc>
                <a:tc>
                  <a:txBody>
                    <a:bodyPr/>
                    <a:lstStyle/>
                    <a:p>
                      <a:pPr indent="0" lvl="0" marL="0" rtl="0" algn="l">
                        <a:spcBef>
                          <a:spcPts val="0"/>
                        </a:spcBef>
                        <a:spcAft>
                          <a:spcPts val="0"/>
                        </a:spcAft>
                        <a:buNone/>
                      </a:pPr>
                      <a:r>
                        <a:rPr lang="zh-TW" sz="600"/>
                        <a:t>EO - I </a:t>
                      </a:r>
                      <a:endParaRPr sz="600"/>
                    </a:p>
                  </a:txBody>
                  <a:tcPr marT="91425" marB="91425" marR="91425" marL="91425">
                    <a:solidFill>
                      <a:srgbClr val="CFE2F3"/>
                    </a:solidFill>
                  </a:tcPr>
                </a:tc>
                <a:tc>
                  <a:txBody>
                    <a:bodyPr/>
                    <a:lstStyle/>
                    <a:p>
                      <a:pPr indent="0" lvl="0" marL="0" rtl="0" algn="l">
                        <a:spcBef>
                          <a:spcPts val="0"/>
                        </a:spcBef>
                        <a:spcAft>
                          <a:spcPts val="0"/>
                        </a:spcAft>
                        <a:buNone/>
                      </a:pPr>
                      <a:r>
                        <a:rPr lang="zh-TW" sz="600"/>
                        <a:t>38</a:t>
                      </a:r>
                      <a:endParaRPr sz="600"/>
                    </a:p>
                  </a:txBody>
                  <a:tcPr marT="91425" marB="91425" marR="91425" marL="91425"/>
                </a:tc>
                <a:tc>
                  <a:txBody>
                    <a:bodyPr/>
                    <a:lstStyle/>
                    <a:p>
                      <a:pPr indent="0" lvl="0" marL="0" rtl="0" algn="l">
                        <a:spcBef>
                          <a:spcPts val="0"/>
                        </a:spcBef>
                        <a:spcAft>
                          <a:spcPts val="0"/>
                        </a:spcAft>
                        <a:buNone/>
                      </a:pPr>
                      <a:r>
                        <a:rPr lang="zh-TW" sz="600"/>
                        <a:t>OE - S</a:t>
                      </a:r>
                      <a:endParaRPr sz="600"/>
                    </a:p>
                  </a:txBody>
                  <a:tcPr marT="91425" marB="91425" marR="91425" marL="91425">
                    <a:solidFill>
                      <a:srgbClr val="00FF00"/>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r>
              <a:tr h="227350">
                <a:tc>
                  <a:txBody>
                    <a:bodyPr/>
                    <a:lstStyle/>
                    <a:p>
                      <a:pPr indent="0" lvl="0" marL="0" rtl="0" algn="l">
                        <a:spcBef>
                          <a:spcPts val="0"/>
                        </a:spcBef>
                        <a:spcAft>
                          <a:spcPts val="0"/>
                        </a:spcAft>
                        <a:buNone/>
                      </a:pPr>
                      <a:r>
                        <a:rPr lang="zh-TW" sz="600"/>
                        <a:t>9</a:t>
                      </a:r>
                      <a:endParaRPr sz="600"/>
                    </a:p>
                  </a:txBody>
                  <a:tcPr marT="91425" marB="91425" marR="91425" marL="91425"/>
                </a:tc>
                <a:tc>
                  <a:txBody>
                    <a:bodyPr/>
                    <a:lstStyle/>
                    <a:p>
                      <a:pPr indent="0" lvl="0" marL="0" rtl="0" algn="l">
                        <a:spcBef>
                          <a:spcPts val="0"/>
                        </a:spcBef>
                        <a:spcAft>
                          <a:spcPts val="0"/>
                        </a:spcAft>
                        <a:buNone/>
                      </a:pPr>
                      <a:r>
                        <a:rPr lang="zh-TW" sz="600"/>
                        <a:t>OE - S</a:t>
                      </a:r>
                      <a:endParaRPr sz="600"/>
                    </a:p>
                  </a:txBody>
                  <a:tcPr marT="91425" marB="91425" marR="91425" marL="91425">
                    <a:solidFill>
                      <a:srgbClr val="00FF00"/>
                    </a:solidFill>
                  </a:tcPr>
                </a:tc>
                <a:tc>
                  <a:txBody>
                    <a:bodyPr/>
                    <a:lstStyle/>
                    <a:p>
                      <a:pPr indent="0" lvl="0" marL="0" rtl="0" algn="l">
                        <a:spcBef>
                          <a:spcPts val="0"/>
                        </a:spcBef>
                        <a:spcAft>
                          <a:spcPts val="0"/>
                        </a:spcAft>
                        <a:buNone/>
                      </a:pPr>
                      <a:r>
                        <a:rPr lang="zh-TW" sz="600"/>
                        <a:t>19</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rPr lang="zh-TW" sz="600"/>
                        <a:t>29</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rPr lang="zh-TW" sz="600"/>
                        <a:t>39</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r>
              <a:tr h="227350">
                <a:tc>
                  <a:txBody>
                    <a:bodyPr/>
                    <a:lstStyle/>
                    <a:p>
                      <a:pPr indent="0" lvl="0" marL="0" rtl="0" algn="l">
                        <a:spcBef>
                          <a:spcPts val="0"/>
                        </a:spcBef>
                        <a:spcAft>
                          <a:spcPts val="0"/>
                        </a:spcAft>
                        <a:buNone/>
                      </a:pPr>
                      <a:r>
                        <a:rPr lang="zh-TW" sz="600"/>
                        <a:t>10</a:t>
                      </a:r>
                      <a:endParaRPr sz="600"/>
                    </a:p>
                  </a:txBody>
                  <a:tcPr marT="91425" marB="91425" marR="91425" marL="91425"/>
                </a:tc>
                <a:tc>
                  <a:txBody>
                    <a:bodyPr/>
                    <a:lstStyle/>
                    <a:p>
                      <a:pPr indent="0" lvl="0" marL="0" rtl="0" algn="l">
                        <a:spcBef>
                          <a:spcPts val="0"/>
                        </a:spcBef>
                        <a:spcAft>
                          <a:spcPts val="0"/>
                        </a:spcAft>
                        <a:buNone/>
                      </a:pPr>
                      <a:r>
                        <a:rPr lang="zh-TW" sz="600"/>
                        <a:t>EO - S</a:t>
                      </a:r>
                      <a:endParaRPr sz="600"/>
                    </a:p>
                  </a:txBody>
                  <a:tcPr marT="91425" marB="91425" marR="91425" marL="91425">
                    <a:solidFill>
                      <a:srgbClr val="D9EAD3"/>
                    </a:solidFill>
                  </a:tcPr>
                </a:tc>
                <a:tc>
                  <a:txBody>
                    <a:bodyPr/>
                    <a:lstStyle/>
                    <a:p>
                      <a:pPr indent="0" lvl="0" marL="0" rtl="0" algn="l">
                        <a:spcBef>
                          <a:spcPts val="0"/>
                        </a:spcBef>
                        <a:spcAft>
                          <a:spcPts val="0"/>
                        </a:spcAft>
                        <a:buNone/>
                      </a:pPr>
                      <a:r>
                        <a:rPr lang="zh-TW" sz="600"/>
                        <a:t>20</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rPr lang="zh-TW" sz="600"/>
                        <a:t>30</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rPr lang="zh-TW" sz="600"/>
                        <a:t>40</a:t>
                      </a:r>
                      <a:endParaRPr sz="600"/>
                    </a:p>
                  </a:txBody>
                  <a:tcPr marT="91425" marB="91425" marR="91425" marL="91425"/>
                </a:tc>
                <a:tc>
                  <a:txBody>
                    <a:bodyPr/>
                    <a:lstStyle/>
                    <a:p>
                      <a:pPr indent="0" lvl="0" marL="0" rtl="0" algn="l">
                        <a:spcBef>
                          <a:spcPts val="0"/>
                        </a:spcBef>
                        <a:spcAft>
                          <a:spcPts val="0"/>
                        </a:spcAft>
                        <a:buNone/>
                      </a:pPr>
                      <a:r>
                        <a:rPr lang="zh-TW" sz="600"/>
                        <a:t>OE - S</a:t>
                      </a:r>
                      <a:endParaRPr sz="600"/>
                    </a:p>
                  </a:txBody>
                  <a:tcPr marT="91425" marB="91425" marR="91425" marL="91425">
                    <a:solidFill>
                      <a:srgbClr val="00FF00"/>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r>
            </a:tbl>
          </a:graphicData>
        </a:graphic>
      </p:graphicFrame>
      <p:sp>
        <p:nvSpPr>
          <p:cNvPr id="331" name="Google Shape;331;p33"/>
          <p:cNvSpPr txBox="1"/>
          <p:nvPr/>
        </p:nvSpPr>
        <p:spPr>
          <a:xfrm>
            <a:off x="6360675" y="1478575"/>
            <a:ext cx="2424600" cy="33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rgbClr val="666666"/>
                </a:solidFill>
                <a:highlight>
                  <a:srgbClr val="00FFFF"/>
                </a:highlight>
              </a:rPr>
              <a:t>OE - I  </a:t>
            </a:r>
            <a:r>
              <a:rPr lang="zh-TW" sz="1200">
                <a:solidFill>
                  <a:srgbClr val="666666"/>
                </a:solidFill>
              </a:rPr>
              <a:t>→  </a:t>
            </a:r>
            <a:r>
              <a:rPr lang="zh-TW" sz="1200">
                <a:solidFill>
                  <a:srgbClr val="666666"/>
                </a:solidFill>
              </a:rPr>
              <a:t>6</a:t>
            </a:r>
            <a:r>
              <a:rPr lang="zh-TW" sz="1200">
                <a:solidFill>
                  <a:srgbClr val="666666"/>
                </a:solidFill>
              </a:rPr>
              <a:t> Questions</a:t>
            </a:r>
            <a:br>
              <a:rPr lang="zh-TW" sz="1200">
                <a:solidFill>
                  <a:srgbClr val="666666"/>
                </a:solidFill>
              </a:rPr>
            </a:br>
            <a:r>
              <a:rPr lang="zh-TW" sz="1200">
                <a:solidFill>
                  <a:srgbClr val="666666"/>
                </a:solidFill>
                <a:highlight>
                  <a:srgbClr val="C9DAF8"/>
                </a:highlight>
              </a:rPr>
              <a:t>EO - I </a:t>
            </a:r>
            <a:r>
              <a:rPr lang="zh-TW" sz="1200">
                <a:solidFill>
                  <a:srgbClr val="666666"/>
                </a:solidFill>
              </a:rPr>
              <a:t> →  6 Questions</a:t>
            </a:r>
            <a:br>
              <a:rPr lang="zh-TW" sz="1200">
                <a:solidFill>
                  <a:srgbClr val="666666"/>
                </a:solidFill>
              </a:rPr>
            </a:br>
            <a:r>
              <a:rPr lang="zh-TW" sz="1200">
                <a:solidFill>
                  <a:srgbClr val="666666"/>
                </a:solidFill>
                <a:highlight>
                  <a:srgbClr val="00FF00"/>
                </a:highlight>
              </a:rPr>
              <a:t>OE - S </a:t>
            </a:r>
            <a:r>
              <a:rPr lang="zh-TW" sz="1200">
                <a:solidFill>
                  <a:srgbClr val="666666"/>
                </a:solidFill>
              </a:rPr>
              <a:t>→  6 Questions</a:t>
            </a:r>
            <a:br>
              <a:rPr lang="zh-TW" sz="1200">
                <a:solidFill>
                  <a:srgbClr val="666666"/>
                </a:solidFill>
              </a:rPr>
            </a:br>
            <a:r>
              <a:rPr lang="zh-TW" sz="1200">
                <a:solidFill>
                  <a:srgbClr val="666666"/>
                </a:solidFill>
                <a:highlight>
                  <a:srgbClr val="D9EAD3"/>
                </a:highlight>
              </a:rPr>
              <a:t>EO - S</a:t>
            </a:r>
            <a:r>
              <a:rPr lang="zh-TW" sz="1200">
                <a:solidFill>
                  <a:srgbClr val="666666"/>
                </a:solidFill>
              </a:rPr>
              <a:t> →  </a:t>
            </a:r>
            <a:r>
              <a:rPr lang="zh-TW" sz="1200">
                <a:solidFill>
                  <a:srgbClr val="666666"/>
                </a:solidFill>
              </a:rPr>
              <a:t>6</a:t>
            </a:r>
            <a:r>
              <a:rPr lang="zh-TW" sz="1200">
                <a:solidFill>
                  <a:srgbClr val="666666"/>
                </a:solidFill>
              </a:rPr>
              <a:t> Questions</a:t>
            </a:r>
            <a:br>
              <a:rPr lang="zh-TW" sz="1200">
                <a:solidFill>
                  <a:srgbClr val="666666"/>
                </a:solidFill>
              </a:rPr>
            </a:br>
            <a:br>
              <a:rPr lang="zh-TW" sz="1200">
                <a:solidFill>
                  <a:srgbClr val="666666"/>
                </a:solidFill>
              </a:rPr>
            </a:br>
            <a:r>
              <a:rPr lang="zh-TW" sz="1200">
                <a:solidFill>
                  <a:srgbClr val="666666"/>
                </a:solidFill>
              </a:rPr>
              <a:t>Fours kinds of amiguity sitaution are evaluated </a:t>
            </a:r>
            <a:br>
              <a:rPr lang="zh-TW" sz="1200">
                <a:solidFill>
                  <a:srgbClr val="666666"/>
                </a:solidFill>
              </a:rPr>
            </a:br>
            <a:br>
              <a:rPr lang="zh-TW" sz="1200">
                <a:solidFill>
                  <a:srgbClr val="666666"/>
                </a:solidFill>
              </a:rPr>
            </a:br>
            <a:r>
              <a:rPr lang="zh-TW" sz="1200">
                <a:solidFill>
                  <a:srgbClr val="666666"/>
                </a:solidFill>
              </a:rPr>
              <a:t>Neutural (</a:t>
            </a:r>
            <a:r>
              <a:rPr lang="zh-TW" sz="1200">
                <a:solidFill>
                  <a:srgbClr val="666666"/>
                </a:solidFill>
              </a:rPr>
              <a:t>No</a:t>
            </a:r>
            <a:r>
              <a:rPr lang="zh-TW" sz="1200">
                <a:solidFill>
                  <a:srgbClr val="666666"/>
                </a:solidFill>
              </a:rPr>
              <a:t> ambiguity) </a:t>
            </a:r>
            <a:br>
              <a:rPr lang="zh-TW" sz="1200">
                <a:solidFill>
                  <a:srgbClr val="666666"/>
                </a:solidFill>
              </a:rPr>
            </a:br>
            <a:r>
              <a:rPr lang="zh-TW" sz="1200">
                <a:solidFill>
                  <a:srgbClr val="666666"/>
                </a:solidFill>
              </a:rPr>
              <a:t>→ 20 Questions ; </a:t>
            </a:r>
            <a:br>
              <a:rPr lang="zh-TW" sz="1200">
                <a:solidFill>
                  <a:srgbClr val="666666"/>
                </a:solidFill>
              </a:rPr>
            </a:br>
            <a:r>
              <a:rPr lang="zh-TW" sz="1200">
                <a:solidFill>
                  <a:srgbClr val="666666"/>
                </a:solidFill>
              </a:rPr>
              <a:t>→ ~ 50% of total questions</a:t>
            </a:r>
            <a:br>
              <a:rPr lang="zh-TW" sz="1200">
                <a:solidFill>
                  <a:srgbClr val="666666"/>
                </a:solidFill>
              </a:rPr>
            </a:br>
            <a:br>
              <a:rPr lang="zh-TW" sz="1200">
                <a:solidFill>
                  <a:srgbClr val="666666"/>
                </a:solidFill>
              </a:rPr>
            </a:br>
            <a:r>
              <a:rPr lang="zh-TW" sz="1200">
                <a:solidFill>
                  <a:srgbClr val="666666"/>
                </a:solidFill>
              </a:rPr>
              <a:t>Serve as a filler </a:t>
            </a:r>
            <a:br>
              <a:rPr lang="zh-TW" sz="1200">
                <a:solidFill>
                  <a:srgbClr val="666666"/>
                </a:solidFill>
              </a:rPr>
            </a:br>
            <a:r>
              <a:rPr lang="zh-TW" sz="1200">
                <a:solidFill>
                  <a:srgbClr val="666666"/>
                </a:solidFill>
              </a:rPr>
              <a:t>→ Avoid participants trying to guess the ‘right answer’</a:t>
            </a:r>
            <a:br>
              <a:rPr lang="zh-TW" sz="1200">
                <a:solidFill>
                  <a:srgbClr val="666666"/>
                </a:solidFill>
              </a:rPr>
            </a:br>
            <a:r>
              <a:rPr lang="zh-TW" sz="1200">
                <a:solidFill>
                  <a:srgbClr val="666666"/>
                </a:solidFill>
              </a:rPr>
              <a:t>→ Make the result more objective</a:t>
            </a:r>
            <a:br>
              <a:rPr lang="zh-TW" sz="1200">
                <a:solidFill>
                  <a:srgbClr val="666666"/>
                </a:solidFill>
              </a:rPr>
            </a:br>
            <a:br>
              <a:rPr lang="zh-TW" sz="1200">
                <a:solidFill>
                  <a:srgbClr val="666666"/>
                </a:solidFill>
              </a:rPr>
            </a:br>
            <a:endParaRPr sz="1200">
              <a:solidFill>
                <a:srgbClr val="666666"/>
              </a:solidFill>
            </a:endParaRPr>
          </a:p>
        </p:txBody>
      </p:sp>
      <p:sp>
        <p:nvSpPr>
          <p:cNvPr id="332" name="Google Shape;332;p33"/>
          <p:cNvSpPr/>
          <p:nvPr/>
        </p:nvSpPr>
        <p:spPr>
          <a:xfrm>
            <a:off x="6355475" y="1478025"/>
            <a:ext cx="1891800" cy="9546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3"/>
          <p:cNvSpPr/>
          <p:nvPr/>
        </p:nvSpPr>
        <p:spPr>
          <a:xfrm>
            <a:off x="6355475" y="2943375"/>
            <a:ext cx="1969500" cy="6630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Methodology</a:t>
            </a:r>
            <a:endParaRPr/>
          </a:p>
        </p:txBody>
      </p:sp>
      <p:sp>
        <p:nvSpPr>
          <p:cNvPr id="339" name="Google Shape;339;p34"/>
          <p:cNvSpPr txBox="1"/>
          <p:nvPr>
            <p:ph idx="1" type="body"/>
          </p:nvPr>
        </p:nvSpPr>
        <p:spPr>
          <a:xfrm>
            <a:off x="819150" y="1478575"/>
            <a:ext cx="5415300" cy="3816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zh-TW"/>
              <a:t>Distribution of questions - Native English Speaker</a:t>
            </a:r>
            <a:endParaRPr/>
          </a:p>
        </p:txBody>
      </p:sp>
      <p:graphicFrame>
        <p:nvGraphicFramePr>
          <p:cNvPr id="340" name="Google Shape;340;p34"/>
          <p:cNvGraphicFramePr/>
          <p:nvPr/>
        </p:nvGraphicFramePr>
        <p:xfrm>
          <a:off x="819150" y="2030175"/>
          <a:ext cx="3000000" cy="3000000"/>
        </p:xfrm>
        <a:graphic>
          <a:graphicData uri="http://schemas.openxmlformats.org/drawingml/2006/table">
            <a:tbl>
              <a:tblPr>
                <a:noFill/>
                <a:tableStyleId>{91D7C3D2-3D7B-4C5A-B8F1-11231E5130DC}</a:tableStyleId>
              </a:tblPr>
              <a:tblGrid>
                <a:gridCol w="382850"/>
                <a:gridCol w="587050"/>
                <a:gridCol w="382850"/>
                <a:gridCol w="609450"/>
                <a:gridCol w="382850"/>
                <a:gridCol w="776575"/>
              </a:tblGrid>
              <a:tr h="227350">
                <a:tc>
                  <a:txBody>
                    <a:bodyPr/>
                    <a:lstStyle/>
                    <a:p>
                      <a:pPr indent="0" lvl="0" marL="0" rtl="0" algn="l">
                        <a:spcBef>
                          <a:spcPts val="0"/>
                        </a:spcBef>
                        <a:spcAft>
                          <a:spcPts val="0"/>
                        </a:spcAft>
                        <a:buNone/>
                      </a:pPr>
                      <a:r>
                        <a:rPr lang="zh-TW" sz="600"/>
                        <a:t>1</a:t>
                      </a:r>
                      <a:endParaRPr sz="600"/>
                    </a:p>
                  </a:txBody>
                  <a:tcPr marT="91425" marB="91425" marR="91425" marL="91425"/>
                </a:tc>
                <a:tc>
                  <a:txBody>
                    <a:bodyPr/>
                    <a:lstStyle/>
                    <a:p>
                      <a:pPr indent="0" lvl="0" marL="0" rtl="0" algn="l">
                        <a:spcBef>
                          <a:spcPts val="0"/>
                        </a:spcBef>
                        <a:spcAft>
                          <a:spcPts val="0"/>
                        </a:spcAft>
                        <a:buNone/>
                      </a:pPr>
                      <a:r>
                        <a:rPr lang="zh-TW" sz="600"/>
                        <a:t>OE - S</a:t>
                      </a:r>
                      <a:endParaRPr sz="600"/>
                    </a:p>
                  </a:txBody>
                  <a:tcPr marT="91425" marB="91425" marR="91425" marL="91425">
                    <a:solidFill>
                      <a:srgbClr val="00FF00"/>
                    </a:solidFill>
                  </a:tcPr>
                </a:tc>
                <a:tc>
                  <a:txBody>
                    <a:bodyPr/>
                    <a:lstStyle/>
                    <a:p>
                      <a:pPr indent="0" lvl="0" marL="0" rtl="0" algn="l">
                        <a:spcBef>
                          <a:spcPts val="0"/>
                        </a:spcBef>
                        <a:spcAft>
                          <a:spcPts val="0"/>
                        </a:spcAft>
                        <a:buNone/>
                      </a:pPr>
                      <a:r>
                        <a:rPr lang="zh-TW" sz="600"/>
                        <a:t>11</a:t>
                      </a:r>
                      <a:endParaRPr sz="600"/>
                    </a:p>
                  </a:txBody>
                  <a:tcPr marT="91425" marB="91425" marR="91425" marL="91425"/>
                </a:tc>
                <a:tc>
                  <a:txBody>
                    <a:bodyPr/>
                    <a:lstStyle/>
                    <a:p>
                      <a:pPr indent="0" lvl="0" marL="0" rtl="0" algn="l">
                        <a:spcBef>
                          <a:spcPts val="0"/>
                        </a:spcBef>
                        <a:spcAft>
                          <a:spcPts val="0"/>
                        </a:spcAft>
                        <a:buNone/>
                      </a:pPr>
                      <a:r>
                        <a:rPr lang="zh-TW" sz="600"/>
                        <a:t>OE - S</a:t>
                      </a:r>
                      <a:endParaRPr sz="600"/>
                    </a:p>
                  </a:txBody>
                  <a:tcPr marT="91425" marB="91425" marR="91425" marL="91425">
                    <a:solidFill>
                      <a:srgbClr val="00FF00"/>
                    </a:solidFill>
                  </a:tcPr>
                </a:tc>
                <a:tc>
                  <a:txBody>
                    <a:bodyPr/>
                    <a:lstStyle/>
                    <a:p>
                      <a:pPr indent="0" lvl="0" marL="0" rtl="0" algn="l">
                        <a:spcBef>
                          <a:spcPts val="0"/>
                        </a:spcBef>
                        <a:spcAft>
                          <a:spcPts val="0"/>
                        </a:spcAft>
                        <a:buNone/>
                      </a:pPr>
                      <a:r>
                        <a:rPr lang="zh-TW" sz="600"/>
                        <a:t>21</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r>
              <a:tr h="227350">
                <a:tc>
                  <a:txBody>
                    <a:bodyPr/>
                    <a:lstStyle/>
                    <a:p>
                      <a:pPr indent="0" lvl="0" marL="0" rtl="0" algn="l">
                        <a:spcBef>
                          <a:spcPts val="0"/>
                        </a:spcBef>
                        <a:spcAft>
                          <a:spcPts val="0"/>
                        </a:spcAft>
                        <a:buNone/>
                      </a:pPr>
                      <a:r>
                        <a:rPr lang="zh-TW" sz="600"/>
                        <a:t>2</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lnB cap="flat" cmpd="sng" w="9525">
                      <a:solidFill>
                        <a:srgbClr val="00FFFF"/>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rPr lang="zh-TW" sz="600"/>
                        <a:t>12</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rPr lang="zh-TW" sz="600"/>
                        <a:t>22</a:t>
                      </a:r>
                      <a:endParaRPr sz="600"/>
                    </a:p>
                  </a:txBody>
                  <a:tcPr marT="91425" marB="91425" marR="91425" marL="91425"/>
                </a:tc>
                <a:tc>
                  <a:txBody>
                    <a:bodyPr/>
                    <a:lstStyle/>
                    <a:p>
                      <a:pPr indent="0" lvl="0" marL="0" rtl="0" algn="l">
                        <a:spcBef>
                          <a:spcPts val="0"/>
                        </a:spcBef>
                        <a:spcAft>
                          <a:spcPts val="0"/>
                        </a:spcAft>
                        <a:buNone/>
                      </a:pPr>
                      <a:r>
                        <a:rPr lang="zh-TW" sz="600"/>
                        <a:t>EO -S</a:t>
                      </a:r>
                      <a:endParaRPr sz="600"/>
                    </a:p>
                  </a:txBody>
                  <a:tcPr marT="91425" marB="91425" marR="91425" marL="91425">
                    <a:solidFill>
                      <a:srgbClr val="D9EAD3"/>
                    </a:solidFill>
                  </a:tcPr>
                </a:tc>
              </a:tr>
              <a:tr h="227350">
                <a:tc>
                  <a:txBody>
                    <a:bodyPr/>
                    <a:lstStyle/>
                    <a:p>
                      <a:pPr indent="0" lvl="0" marL="0" rtl="0" algn="l">
                        <a:spcBef>
                          <a:spcPts val="0"/>
                        </a:spcBef>
                        <a:spcAft>
                          <a:spcPts val="0"/>
                        </a:spcAft>
                        <a:buNone/>
                      </a:pPr>
                      <a:r>
                        <a:rPr lang="zh-TW" sz="600"/>
                        <a:t>3</a:t>
                      </a:r>
                      <a:endParaRPr sz="600"/>
                    </a:p>
                  </a:txBody>
                  <a:tcPr marT="91425" marB="91425" marR="91425" marL="91425">
                    <a:lnR cap="flat" cmpd="sng" w="9525">
                      <a:solidFill>
                        <a:srgbClr val="00FFFF"/>
                      </a:solidFill>
                      <a:prstDash val="solid"/>
                      <a:round/>
                      <a:headEnd len="sm" w="sm" type="none"/>
                      <a:tailEnd len="sm" w="sm" type="none"/>
                    </a:lnR>
                  </a:tcPr>
                </a:tc>
                <a:tc>
                  <a:txBody>
                    <a:bodyPr/>
                    <a:lstStyle/>
                    <a:p>
                      <a:pPr indent="0" lvl="0" marL="0" rtl="0" algn="l">
                        <a:spcBef>
                          <a:spcPts val="0"/>
                        </a:spcBef>
                        <a:spcAft>
                          <a:spcPts val="0"/>
                        </a:spcAft>
                        <a:buNone/>
                      </a:pPr>
                      <a:r>
                        <a:rPr lang="zh-TW" sz="600"/>
                        <a:t>OE - I</a:t>
                      </a:r>
                      <a:endParaRPr sz="600"/>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rPr lang="zh-TW" sz="600"/>
                        <a:t>13</a:t>
                      </a:r>
                      <a:endParaRPr sz="600"/>
                    </a:p>
                  </a:txBody>
                  <a:tcPr marT="91425" marB="91425" marR="91425" marL="91425">
                    <a:lnL cap="flat" cmpd="sng" w="9525">
                      <a:solidFill>
                        <a:srgbClr val="00FFFF"/>
                      </a:solidFill>
                      <a:prstDash val="solid"/>
                      <a:round/>
                      <a:headEnd len="sm" w="sm" type="none"/>
                      <a:tailEnd len="sm" w="sm" type="none"/>
                    </a:lnL>
                  </a:tcPr>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r>
              <a:tr h="227350">
                <a:tc>
                  <a:txBody>
                    <a:bodyPr/>
                    <a:lstStyle/>
                    <a:p>
                      <a:pPr indent="0" lvl="0" marL="0" rtl="0" algn="l">
                        <a:spcBef>
                          <a:spcPts val="0"/>
                        </a:spcBef>
                        <a:spcAft>
                          <a:spcPts val="0"/>
                        </a:spcAft>
                        <a:buNone/>
                      </a:pPr>
                      <a:r>
                        <a:rPr lang="zh-TW" sz="600"/>
                        <a:t>4</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lnT cap="flat" cmpd="sng" w="9525">
                      <a:solidFill>
                        <a:srgbClr val="00FFFF"/>
                      </a:solidFill>
                      <a:prstDash val="solid"/>
                      <a:round/>
                      <a:headEnd len="sm" w="sm" type="none"/>
                      <a:tailEnd len="sm" w="sm" type="none"/>
                    </a:lnT>
                    <a:solidFill>
                      <a:srgbClr val="FF9900"/>
                    </a:solidFill>
                  </a:tcPr>
                </a:tc>
                <a:tc>
                  <a:txBody>
                    <a:bodyPr/>
                    <a:lstStyle/>
                    <a:p>
                      <a:pPr indent="0" lvl="0" marL="0" rtl="0" algn="l">
                        <a:spcBef>
                          <a:spcPts val="0"/>
                        </a:spcBef>
                        <a:spcAft>
                          <a:spcPts val="0"/>
                        </a:spcAft>
                        <a:buNone/>
                      </a:pPr>
                      <a:r>
                        <a:rPr lang="zh-TW" sz="600"/>
                        <a:t>14</a:t>
                      </a:r>
                      <a:endParaRPr sz="600"/>
                    </a:p>
                  </a:txBody>
                  <a:tcPr marT="91425" marB="91425" marR="91425" marL="91425"/>
                </a:tc>
                <a:tc>
                  <a:txBody>
                    <a:bodyPr/>
                    <a:lstStyle/>
                    <a:p>
                      <a:pPr indent="0" lvl="0" marL="0" rtl="0" algn="l">
                        <a:spcBef>
                          <a:spcPts val="0"/>
                        </a:spcBef>
                        <a:spcAft>
                          <a:spcPts val="0"/>
                        </a:spcAft>
                        <a:buNone/>
                      </a:pPr>
                      <a:r>
                        <a:rPr lang="zh-TW" sz="600"/>
                        <a:t>OE - S</a:t>
                      </a:r>
                      <a:endParaRPr sz="600"/>
                    </a:p>
                  </a:txBody>
                  <a:tcPr marT="91425" marB="91425" marR="91425" marL="91425">
                    <a:solidFill>
                      <a:srgbClr val="00FF00"/>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r>
              <a:tr h="227350">
                <a:tc>
                  <a:txBody>
                    <a:bodyPr/>
                    <a:lstStyle/>
                    <a:p>
                      <a:pPr indent="0" lvl="0" marL="0" rtl="0" algn="l">
                        <a:spcBef>
                          <a:spcPts val="0"/>
                        </a:spcBef>
                        <a:spcAft>
                          <a:spcPts val="0"/>
                        </a:spcAft>
                        <a:buNone/>
                      </a:pPr>
                      <a:r>
                        <a:rPr lang="zh-TW" sz="600"/>
                        <a:t>5</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rPr lang="zh-TW" sz="600"/>
                        <a:t>15</a:t>
                      </a:r>
                      <a:endParaRPr sz="600"/>
                    </a:p>
                  </a:txBody>
                  <a:tcPr marT="91425" marB="91425" marR="91425" marL="91425"/>
                </a:tc>
                <a:tc>
                  <a:txBody>
                    <a:bodyPr/>
                    <a:lstStyle/>
                    <a:p>
                      <a:pPr indent="0" lvl="0" marL="0" rtl="0" algn="l">
                        <a:spcBef>
                          <a:spcPts val="0"/>
                        </a:spcBef>
                        <a:spcAft>
                          <a:spcPts val="0"/>
                        </a:spcAft>
                        <a:buNone/>
                      </a:pPr>
                      <a:r>
                        <a:rPr lang="zh-TW" sz="600"/>
                        <a:t>EO - I</a:t>
                      </a:r>
                      <a:endParaRPr sz="600"/>
                    </a:p>
                  </a:txBody>
                  <a:tcPr marT="91425" marB="91425" marR="91425" marL="91425">
                    <a:solidFill>
                      <a:srgbClr val="CFE2F3"/>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r>
              <a:tr h="227350">
                <a:tc>
                  <a:txBody>
                    <a:bodyPr/>
                    <a:lstStyle/>
                    <a:p>
                      <a:pPr indent="0" lvl="0" marL="0" rtl="0" algn="l">
                        <a:spcBef>
                          <a:spcPts val="0"/>
                        </a:spcBef>
                        <a:spcAft>
                          <a:spcPts val="0"/>
                        </a:spcAft>
                        <a:buNone/>
                      </a:pPr>
                      <a:r>
                        <a:rPr lang="zh-TW" sz="600"/>
                        <a:t>6</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rPr lang="zh-TW" sz="600"/>
                        <a:t>16</a:t>
                      </a:r>
                      <a:endParaRPr sz="600"/>
                    </a:p>
                  </a:txBody>
                  <a:tcPr marT="91425" marB="91425" marR="91425" marL="91425"/>
                </a:tc>
                <a:tc>
                  <a:txBody>
                    <a:bodyPr/>
                    <a:lstStyle/>
                    <a:p>
                      <a:pPr indent="0" lvl="0" marL="0" rtl="0" algn="l">
                        <a:spcBef>
                          <a:spcPts val="0"/>
                        </a:spcBef>
                        <a:spcAft>
                          <a:spcPts val="0"/>
                        </a:spcAft>
                        <a:buNone/>
                      </a:pPr>
                      <a:r>
                        <a:rPr lang="zh-TW" sz="600"/>
                        <a:t>EO - I</a:t>
                      </a:r>
                      <a:endParaRPr sz="600"/>
                    </a:p>
                  </a:txBody>
                  <a:tcPr marT="91425" marB="91425" marR="91425" marL="91425">
                    <a:solidFill>
                      <a:srgbClr val="CFE2F3"/>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r>
              <a:tr h="227350">
                <a:tc>
                  <a:txBody>
                    <a:bodyPr/>
                    <a:lstStyle/>
                    <a:p>
                      <a:pPr indent="0" lvl="0" marL="0" rtl="0" algn="l">
                        <a:spcBef>
                          <a:spcPts val="0"/>
                        </a:spcBef>
                        <a:spcAft>
                          <a:spcPts val="0"/>
                        </a:spcAft>
                        <a:buNone/>
                      </a:pPr>
                      <a:r>
                        <a:rPr lang="zh-TW" sz="600"/>
                        <a:t>7</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rPr lang="zh-TW" sz="600"/>
                        <a:t>17</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r>
              <a:tr h="227350">
                <a:tc>
                  <a:txBody>
                    <a:bodyPr/>
                    <a:lstStyle/>
                    <a:p>
                      <a:pPr indent="0" lvl="0" marL="0" rtl="0" algn="l">
                        <a:spcBef>
                          <a:spcPts val="0"/>
                        </a:spcBef>
                        <a:spcAft>
                          <a:spcPts val="0"/>
                        </a:spcAft>
                        <a:buNone/>
                      </a:pPr>
                      <a:r>
                        <a:rPr lang="zh-TW" sz="600"/>
                        <a:t>8</a:t>
                      </a:r>
                      <a:endParaRPr sz="600"/>
                    </a:p>
                  </a:txBody>
                  <a:tcPr marT="91425" marB="91425" marR="91425" marL="91425"/>
                </a:tc>
                <a:tc>
                  <a:txBody>
                    <a:bodyPr/>
                    <a:lstStyle/>
                    <a:p>
                      <a:pPr indent="0" lvl="0" marL="0" rtl="0" algn="l">
                        <a:spcBef>
                          <a:spcPts val="0"/>
                        </a:spcBef>
                        <a:spcAft>
                          <a:spcPts val="0"/>
                        </a:spcAft>
                        <a:buNone/>
                      </a:pPr>
                      <a:r>
                        <a:rPr lang="zh-TW" sz="600"/>
                        <a:t>OE - I</a:t>
                      </a:r>
                      <a:endParaRPr sz="600"/>
                    </a:p>
                  </a:txBody>
                  <a:tcPr marT="91425" marB="91425" marR="91425" marL="91425">
                    <a:solidFill>
                      <a:srgbClr val="00FFFF"/>
                    </a:solidFill>
                  </a:tcPr>
                </a:tc>
                <a:tc>
                  <a:txBody>
                    <a:bodyPr/>
                    <a:lstStyle/>
                    <a:p>
                      <a:pPr indent="0" lvl="0" marL="0" rtl="0" algn="l">
                        <a:spcBef>
                          <a:spcPts val="0"/>
                        </a:spcBef>
                        <a:spcAft>
                          <a:spcPts val="0"/>
                        </a:spcAft>
                        <a:buNone/>
                      </a:pPr>
                      <a:r>
                        <a:rPr lang="zh-TW" sz="600"/>
                        <a:t>18</a:t>
                      </a:r>
                      <a:endParaRPr sz="600"/>
                    </a:p>
                  </a:txBody>
                  <a:tcPr marT="91425" marB="91425" marR="91425" marL="91425"/>
                </a:tc>
                <a:tc>
                  <a:txBody>
                    <a:bodyPr/>
                    <a:lstStyle/>
                    <a:p>
                      <a:pPr indent="0" lvl="0" marL="0" rtl="0" algn="l">
                        <a:spcBef>
                          <a:spcPts val="0"/>
                        </a:spcBef>
                        <a:spcAft>
                          <a:spcPts val="0"/>
                        </a:spcAft>
                        <a:buNone/>
                      </a:pPr>
                      <a:r>
                        <a:rPr lang="zh-TW" sz="600"/>
                        <a:t>OE - I</a:t>
                      </a:r>
                      <a:endParaRPr sz="600"/>
                    </a:p>
                  </a:txBody>
                  <a:tcPr marT="91425" marB="91425" marR="91425" marL="91425">
                    <a:solidFill>
                      <a:srgbClr val="00FFFF"/>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r>
              <a:tr h="227350">
                <a:tc>
                  <a:txBody>
                    <a:bodyPr/>
                    <a:lstStyle/>
                    <a:p>
                      <a:pPr indent="0" lvl="0" marL="0" rtl="0" algn="l">
                        <a:spcBef>
                          <a:spcPts val="0"/>
                        </a:spcBef>
                        <a:spcAft>
                          <a:spcPts val="0"/>
                        </a:spcAft>
                        <a:buNone/>
                      </a:pPr>
                      <a:r>
                        <a:rPr lang="zh-TW" sz="600"/>
                        <a:t>9</a:t>
                      </a:r>
                      <a:endParaRPr sz="600"/>
                    </a:p>
                  </a:txBody>
                  <a:tcPr marT="91425" marB="91425" marR="91425" marL="91425"/>
                </a:tc>
                <a:tc>
                  <a:txBody>
                    <a:bodyPr/>
                    <a:lstStyle/>
                    <a:p>
                      <a:pPr indent="0" lvl="0" marL="0" rtl="0" algn="l">
                        <a:spcBef>
                          <a:spcPts val="0"/>
                        </a:spcBef>
                        <a:spcAft>
                          <a:spcPts val="0"/>
                        </a:spcAft>
                        <a:buNone/>
                      </a:pPr>
                      <a:r>
                        <a:rPr lang="zh-TW" sz="600"/>
                        <a:t>EO - S</a:t>
                      </a:r>
                      <a:endParaRPr sz="600"/>
                    </a:p>
                  </a:txBody>
                  <a:tcPr marT="91425" marB="91425" marR="91425" marL="91425">
                    <a:solidFill>
                      <a:srgbClr val="D9EAD3"/>
                    </a:solidFill>
                  </a:tcPr>
                </a:tc>
                <a:tc>
                  <a:txBody>
                    <a:bodyPr/>
                    <a:lstStyle/>
                    <a:p>
                      <a:pPr indent="0" lvl="0" marL="0" rtl="0" algn="l">
                        <a:spcBef>
                          <a:spcPts val="0"/>
                        </a:spcBef>
                        <a:spcAft>
                          <a:spcPts val="0"/>
                        </a:spcAft>
                        <a:buNone/>
                      </a:pPr>
                      <a:r>
                        <a:rPr lang="zh-TW" sz="600"/>
                        <a:t>19</a:t>
                      </a:r>
                      <a:endParaRPr sz="600"/>
                    </a:p>
                  </a:txBody>
                  <a:tcPr marT="91425" marB="91425" marR="91425" marL="91425"/>
                </a:tc>
                <a:tc>
                  <a:txBody>
                    <a:bodyPr/>
                    <a:lstStyle/>
                    <a:p>
                      <a:pPr indent="0" lvl="0" marL="0" rtl="0" algn="l">
                        <a:spcBef>
                          <a:spcPts val="0"/>
                        </a:spcBef>
                        <a:spcAft>
                          <a:spcPts val="0"/>
                        </a:spcAft>
                        <a:buNone/>
                      </a:pPr>
                      <a:r>
                        <a:rPr lang="zh-TW" sz="600"/>
                        <a:t>N/A</a:t>
                      </a:r>
                      <a:endParaRPr sz="600"/>
                    </a:p>
                  </a:txBody>
                  <a:tcPr marT="91425" marB="91425" marR="91425" marL="91425">
                    <a:solidFill>
                      <a:srgbClr val="FF9900"/>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r>
              <a:tr h="227350">
                <a:tc>
                  <a:txBody>
                    <a:bodyPr/>
                    <a:lstStyle/>
                    <a:p>
                      <a:pPr indent="0" lvl="0" marL="0" rtl="0" algn="l">
                        <a:spcBef>
                          <a:spcPts val="0"/>
                        </a:spcBef>
                        <a:spcAft>
                          <a:spcPts val="0"/>
                        </a:spcAft>
                        <a:buNone/>
                      </a:pPr>
                      <a:r>
                        <a:rPr lang="zh-TW" sz="600"/>
                        <a:t>10</a:t>
                      </a:r>
                      <a:endParaRPr sz="600"/>
                    </a:p>
                  </a:txBody>
                  <a:tcPr marT="91425" marB="91425" marR="91425" marL="91425"/>
                </a:tc>
                <a:tc>
                  <a:txBody>
                    <a:bodyPr/>
                    <a:lstStyle/>
                    <a:p>
                      <a:pPr indent="0" lvl="0" marL="0" rtl="0" algn="l">
                        <a:spcBef>
                          <a:spcPts val="0"/>
                        </a:spcBef>
                        <a:spcAft>
                          <a:spcPts val="0"/>
                        </a:spcAft>
                        <a:buNone/>
                      </a:pPr>
                      <a:r>
                        <a:rPr lang="zh-TW" sz="600"/>
                        <a:t>EO - I</a:t>
                      </a:r>
                      <a:endParaRPr sz="600"/>
                    </a:p>
                  </a:txBody>
                  <a:tcPr marT="91425" marB="91425" marR="91425" marL="91425">
                    <a:solidFill>
                      <a:srgbClr val="CFE2F3"/>
                    </a:solidFill>
                  </a:tcPr>
                </a:tc>
                <a:tc>
                  <a:txBody>
                    <a:bodyPr/>
                    <a:lstStyle/>
                    <a:p>
                      <a:pPr indent="0" lvl="0" marL="0" rtl="0" algn="l">
                        <a:spcBef>
                          <a:spcPts val="0"/>
                        </a:spcBef>
                        <a:spcAft>
                          <a:spcPts val="0"/>
                        </a:spcAft>
                        <a:buNone/>
                      </a:pPr>
                      <a:r>
                        <a:rPr lang="zh-TW" sz="600"/>
                        <a:t>20</a:t>
                      </a:r>
                      <a:endParaRPr sz="600"/>
                    </a:p>
                  </a:txBody>
                  <a:tcPr marT="91425" marB="91425" marR="91425" marL="91425"/>
                </a:tc>
                <a:tc>
                  <a:txBody>
                    <a:bodyPr/>
                    <a:lstStyle/>
                    <a:p>
                      <a:pPr indent="0" lvl="0" marL="0" rtl="0" algn="l">
                        <a:spcBef>
                          <a:spcPts val="0"/>
                        </a:spcBef>
                        <a:spcAft>
                          <a:spcPts val="0"/>
                        </a:spcAft>
                        <a:buNone/>
                      </a:pPr>
                      <a:r>
                        <a:rPr lang="zh-TW" sz="600"/>
                        <a:t>EO - S</a:t>
                      </a:r>
                      <a:endParaRPr sz="600"/>
                    </a:p>
                  </a:txBody>
                  <a:tcPr marT="91425" marB="91425" marR="91425" marL="91425">
                    <a:solidFill>
                      <a:srgbClr val="D9EAD3"/>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c>
                  <a:txBody>
                    <a:bodyPr/>
                    <a:lstStyle/>
                    <a:p>
                      <a:pPr indent="0" lvl="0" marL="0" rtl="0" algn="l">
                        <a:spcBef>
                          <a:spcPts val="0"/>
                        </a:spcBef>
                        <a:spcAft>
                          <a:spcPts val="0"/>
                        </a:spcAft>
                        <a:buNone/>
                      </a:pPr>
                      <a:r>
                        <a:t/>
                      </a:r>
                      <a:endParaRPr sz="600"/>
                    </a:p>
                  </a:txBody>
                  <a:tcPr marT="91425" marB="91425" marR="91425" marL="91425">
                    <a:solidFill>
                      <a:srgbClr val="B7B7B7"/>
                    </a:solidFill>
                  </a:tcPr>
                </a:tc>
              </a:tr>
            </a:tbl>
          </a:graphicData>
        </a:graphic>
      </p:graphicFrame>
      <p:sp>
        <p:nvSpPr>
          <p:cNvPr id="341" name="Google Shape;341;p34"/>
          <p:cNvSpPr txBox="1"/>
          <p:nvPr/>
        </p:nvSpPr>
        <p:spPr>
          <a:xfrm>
            <a:off x="4250250" y="1904275"/>
            <a:ext cx="4535100" cy="29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rgbClr val="666666"/>
                </a:solidFill>
              </a:rPr>
              <a:t>OE - I →  3 Questions</a:t>
            </a:r>
            <a:br>
              <a:rPr lang="zh-TW" sz="1200">
                <a:solidFill>
                  <a:srgbClr val="666666"/>
                </a:solidFill>
              </a:rPr>
            </a:br>
            <a:r>
              <a:rPr lang="zh-TW" sz="1200">
                <a:solidFill>
                  <a:srgbClr val="666666"/>
                </a:solidFill>
              </a:rPr>
              <a:t>EO - I →  3 Questions</a:t>
            </a:r>
            <a:br>
              <a:rPr lang="zh-TW" sz="1200">
                <a:solidFill>
                  <a:srgbClr val="666666"/>
                </a:solidFill>
              </a:rPr>
            </a:br>
            <a:r>
              <a:rPr lang="zh-TW" sz="1200">
                <a:solidFill>
                  <a:srgbClr val="666666"/>
                </a:solidFill>
              </a:rPr>
              <a:t>OE - S → 3 Questions</a:t>
            </a:r>
            <a:br>
              <a:rPr lang="zh-TW" sz="1200">
                <a:solidFill>
                  <a:srgbClr val="666666"/>
                </a:solidFill>
              </a:rPr>
            </a:br>
            <a:r>
              <a:rPr lang="zh-TW" sz="1200">
                <a:solidFill>
                  <a:srgbClr val="666666"/>
                </a:solidFill>
              </a:rPr>
              <a:t>EO - S → 3 Questions</a:t>
            </a:r>
            <a:br>
              <a:rPr lang="zh-TW" sz="1200">
                <a:solidFill>
                  <a:srgbClr val="666666"/>
                </a:solidFill>
              </a:rPr>
            </a:br>
            <a:br>
              <a:rPr lang="zh-TW" sz="1200">
                <a:solidFill>
                  <a:srgbClr val="666666"/>
                </a:solidFill>
              </a:rPr>
            </a:br>
            <a:r>
              <a:rPr lang="zh-TW" sz="1200">
                <a:solidFill>
                  <a:srgbClr val="666666"/>
                </a:solidFill>
              </a:rPr>
              <a:t>Less question : a. No Chinese version b. Serve as a comparison</a:t>
            </a:r>
            <a:br>
              <a:rPr lang="zh-TW" sz="1200">
                <a:solidFill>
                  <a:srgbClr val="666666"/>
                </a:solidFill>
              </a:rPr>
            </a:br>
            <a:br>
              <a:rPr lang="zh-TW" sz="1200">
                <a:solidFill>
                  <a:srgbClr val="666666"/>
                </a:solidFill>
              </a:rPr>
            </a:br>
            <a:r>
              <a:rPr lang="zh-TW" sz="1200">
                <a:solidFill>
                  <a:srgbClr val="666666"/>
                </a:solidFill>
              </a:rPr>
              <a:t>Neutural (no ambiguity) </a:t>
            </a:r>
            <a:br>
              <a:rPr lang="zh-TW" sz="1200">
                <a:solidFill>
                  <a:srgbClr val="666666"/>
                </a:solidFill>
              </a:rPr>
            </a:br>
            <a:r>
              <a:rPr lang="zh-TW" sz="1200">
                <a:solidFill>
                  <a:srgbClr val="666666"/>
                </a:solidFill>
              </a:rPr>
              <a:t>→ 10 Questions ; </a:t>
            </a:r>
            <a:br>
              <a:rPr lang="zh-TW" sz="1200">
                <a:solidFill>
                  <a:srgbClr val="666666"/>
                </a:solidFill>
              </a:rPr>
            </a:br>
            <a:r>
              <a:rPr lang="zh-TW" sz="1200">
                <a:solidFill>
                  <a:srgbClr val="666666"/>
                </a:solidFill>
              </a:rPr>
              <a:t>→ ~ 50% of total questions</a:t>
            </a:r>
            <a:br>
              <a:rPr lang="zh-TW" sz="1200">
                <a:solidFill>
                  <a:srgbClr val="666666"/>
                </a:solidFill>
              </a:rPr>
            </a:br>
            <a:br>
              <a:rPr lang="zh-TW" sz="1200">
                <a:solidFill>
                  <a:srgbClr val="666666"/>
                </a:solidFill>
              </a:rPr>
            </a:br>
            <a:r>
              <a:rPr lang="zh-TW" sz="1200">
                <a:solidFill>
                  <a:srgbClr val="666666"/>
                </a:solidFill>
              </a:rPr>
              <a:t>Serve as a filler </a:t>
            </a:r>
            <a:br>
              <a:rPr lang="zh-TW" sz="1200">
                <a:solidFill>
                  <a:srgbClr val="666666"/>
                </a:solidFill>
              </a:rPr>
            </a:br>
            <a:r>
              <a:rPr lang="zh-TW" sz="1200">
                <a:solidFill>
                  <a:srgbClr val="666666"/>
                </a:solidFill>
              </a:rPr>
              <a:t>→ Avoid participants trying to guess the ‘right answer’</a:t>
            </a:r>
            <a:br>
              <a:rPr lang="zh-TW" sz="1200">
                <a:solidFill>
                  <a:srgbClr val="666666"/>
                </a:solidFill>
              </a:rPr>
            </a:br>
            <a:r>
              <a:rPr lang="zh-TW" sz="1200">
                <a:solidFill>
                  <a:srgbClr val="666666"/>
                </a:solidFill>
              </a:rPr>
              <a:t>→ Make the result more objective</a:t>
            </a:r>
            <a:br>
              <a:rPr lang="zh-TW" sz="1200">
                <a:solidFill>
                  <a:srgbClr val="666666"/>
                </a:solidFill>
              </a:rPr>
            </a:br>
            <a:br>
              <a:rPr lang="zh-TW" sz="1200">
                <a:solidFill>
                  <a:srgbClr val="666666"/>
                </a:solidFill>
              </a:rPr>
            </a:br>
            <a:endParaRPr sz="1200">
              <a:solidFill>
                <a:srgbClr val="666666"/>
              </a:solidFill>
            </a:endParaRPr>
          </a:p>
        </p:txBody>
      </p:sp>
      <p:sp>
        <p:nvSpPr>
          <p:cNvPr id="342" name="Google Shape;342;p34"/>
          <p:cNvSpPr/>
          <p:nvPr/>
        </p:nvSpPr>
        <p:spPr>
          <a:xfrm>
            <a:off x="4250250" y="1904275"/>
            <a:ext cx="1891800" cy="9546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p:nvPr/>
        </p:nvSpPr>
        <p:spPr>
          <a:xfrm>
            <a:off x="4224300" y="3142575"/>
            <a:ext cx="2010300" cy="7593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35"/>
          <p:cNvSpPr txBox="1"/>
          <p:nvPr>
            <p:ph type="title"/>
          </p:nvPr>
        </p:nvSpPr>
        <p:spPr>
          <a:xfrm>
            <a:off x="819150" y="845600"/>
            <a:ext cx="75057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Results of English Native speakers </a:t>
            </a:r>
            <a:endParaRPr/>
          </a:p>
        </p:txBody>
      </p:sp>
      <p:sp>
        <p:nvSpPr>
          <p:cNvPr id="349" name="Google Shape;349;p35"/>
          <p:cNvSpPr txBox="1"/>
          <p:nvPr>
            <p:ph idx="1" type="body"/>
          </p:nvPr>
        </p:nvSpPr>
        <p:spPr>
          <a:xfrm>
            <a:off x="5322675" y="1469600"/>
            <a:ext cx="3002100" cy="2969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Completely understand EO_Sur but lower understand EO_Inv</a:t>
            </a:r>
            <a:endParaRPr/>
          </a:p>
          <a:p>
            <a:pPr indent="-311150" lvl="0" marL="457200" rtl="0" algn="l">
              <a:spcBef>
                <a:spcPts val="0"/>
              </a:spcBef>
              <a:spcAft>
                <a:spcPts val="0"/>
              </a:spcAft>
              <a:buSzPts val="1300"/>
              <a:buChar char="●"/>
            </a:pPr>
            <a:r>
              <a:rPr lang="zh-TW"/>
              <a:t>Relative low but same OE_Sur and OE_Inv</a:t>
            </a:r>
            <a:endParaRPr/>
          </a:p>
          <a:p>
            <a:pPr indent="-311150" lvl="0" marL="457200" rtl="0" algn="l">
              <a:spcBef>
                <a:spcPts val="0"/>
              </a:spcBef>
              <a:spcAft>
                <a:spcPts val="0"/>
              </a:spcAft>
              <a:buSzPts val="1300"/>
              <a:buChar char="●"/>
            </a:pPr>
            <a:r>
              <a:rPr lang="zh-TW"/>
              <a:t>Passive structure causes no difference to EO but make people choose more OE_Inv</a:t>
            </a:r>
            <a:endParaRPr/>
          </a:p>
          <a:p>
            <a:pPr indent="-311150" lvl="0" marL="457200" rtl="0" algn="l">
              <a:spcBef>
                <a:spcPts val="0"/>
              </a:spcBef>
              <a:spcAft>
                <a:spcPts val="0"/>
              </a:spcAft>
              <a:buSzPts val="1300"/>
              <a:buChar char="●"/>
            </a:pPr>
            <a:r>
              <a:rPr lang="zh-TW"/>
              <a:t>In the large picture, Surface and Inverse version of both EO and OE as well as their passive structure are well-understood by English Native speakers </a:t>
            </a:r>
            <a:endParaRPr/>
          </a:p>
        </p:txBody>
      </p:sp>
      <p:pic>
        <p:nvPicPr>
          <p:cNvPr id="350" name="Google Shape;350;p35" title="Points scored"/>
          <p:cNvPicPr preferRelativeResize="0"/>
          <p:nvPr/>
        </p:nvPicPr>
        <p:blipFill>
          <a:blip r:embed="rId3">
            <a:alphaModFix/>
          </a:blip>
          <a:stretch>
            <a:fillRect/>
          </a:stretch>
        </p:blipFill>
        <p:spPr>
          <a:xfrm>
            <a:off x="710475" y="1498475"/>
            <a:ext cx="4612200" cy="2851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36"/>
          <p:cNvSpPr txBox="1"/>
          <p:nvPr>
            <p:ph type="title"/>
          </p:nvPr>
        </p:nvSpPr>
        <p:spPr>
          <a:xfrm>
            <a:off x="819150" y="845600"/>
            <a:ext cx="7505700" cy="61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Results of Chinese Bilingual speakers(CHI)</a:t>
            </a:r>
            <a:endParaRPr/>
          </a:p>
        </p:txBody>
      </p:sp>
      <p:sp>
        <p:nvSpPr>
          <p:cNvPr id="356" name="Google Shape;356;p36"/>
          <p:cNvSpPr txBox="1"/>
          <p:nvPr>
            <p:ph idx="1" type="body"/>
          </p:nvPr>
        </p:nvSpPr>
        <p:spPr>
          <a:xfrm>
            <a:off x="5614025" y="1575175"/>
            <a:ext cx="26715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Surface version is much higher than Inverse version </a:t>
            </a:r>
            <a:r>
              <a:rPr lang="zh-TW"/>
              <a:t>in both EO and OE.</a:t>
            </a:r>
            <a:endParaRPr/>
          </a:p>
          <a:p>
            <a:pPr indent="-311150" lvl="0" marL="457200" rtl="0" algn="l">
              <a:spcBef>
                <a:spcPts val="0"/>
              </a:spcBef>
              <a:spcAft>
                <a:spcPts val="0"/>
              </a:spcAft>
              <a:buSzPts val="1300"/>
              <a:buChar char="●"/>
            </a:pPr>
            <a:r>
              <a:rPr lang="zh-TW"/>
              <a:t>Passive structure of EO still show elimination of scope amiguity, but change to EO_Inv</a:t>
            </a:r>
            <a:endParaRPr/>
          </a:p>
          <a:p>
            <a:pPr indent="-311150" lvl="0" marL="457200" rtl="0" algn="l">
              <a:spcBef>
                <a:spcPts val="0"/>
              </a:spcBef>
              <a:spcAft>
                <a:spcPts val="0"/>
              </a:spcAft>
              <a:buSzPts val="1300"/>
              <a:buChar char="●"/>
            </a:pPr>
            <a:r>
              <a:rPr lang="zh-TW"/>
              <a:t>Passive structure of OE show scope amibiguity.</a:t>
            </a:r>
            <a:endParaRPr/>
          </a:p>
        </p:txBody>
      </p:sp>
      <p:pic>
        <p:nvPicPr>
          <p:cNvPr id="357" name="Google Shape;357;p36" title="Points scored"/>
          <p:cNvPicPr preferRelativeResize="0"/>
          <p:nvPr/>
        </p:nvPicPr>
        <p:blipFill>
          <a:blip r:embed="rId3">
            <a:alphaModFix/>
          </a:blip>
          <a:stretch>
            <a:fillRect/>
          </a:stretch>
        </p:blipFill>
        <p:spPr>
          <a:xfrm>
            <a:off x="819155" y="1462700"/>
            <a:ext cx="4585101" cy="28351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37"/>
          <p:cNvSpPr txBox="1"/>
          <p:nvPr>
            <p:ph type="title"/>
          </p:nvPr>
        </p:nvSpPr>
        <p:spPr>
          <a:xfrm>
            <a:off x="819150" y="845600"/>
            <a:ext cx="77352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Results of Chinese Bilingual speakers(ENG)</a:t>
            </a:r>
            <a:endParaRPr/>
          </a:p>
        </p:txBody>
      </p:sp>
      <p:sp>
        <p:nvSpPr>
          <p:cNvPr id="363" name="Google Shape;363;p37"/>
          <p:cNvSpPr txBox="1"/>
          <p:nvPr>
            <p:ph idx="1" type="body"/>
          </p:nvPr>
        </p:nvSpPr>
        <p:spPr>
          <a:xfrm>
            <a:off x="5347425" y="1684500"/>
            <a:ext cx="2977500" cy="2754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Surface of both EO and OE is much higher than Inverse, especially OE. but ratio of EO_Inv is a little higher than our expectation</a:t>
            </a:r>
            <a:endParaRPr/>
          </a:p>
          <a:p>
            <a:pPr indent="-311150" lvl="0" marL="457200" rtl="0" algn="l">
              <a:spcBef>
                <a:spcPts val="0"/>
              </a:spcBef>
              <a:spcAft>
                <a:spcPts val="0"/>
              </a:spcAft>
              <a:buSzPts val="1300"/>
              <a:buChar char="●"/>
            </a:pPr>
            <a:r>
              <a:rPr lang="zh-TW"/>
              <a:t>Passive structure of EO decreases scope amibiguity - people tend to choose EO_Inv</a:t>
            </a:r>
            <a:endParaRPr/>
          </a:p>
          <a:p>
            <a:pPr indent="-311150" lvl="0" marL="457200" rtl="0" algn="l">
              <a:spcBef>
                <a:spcPts val="0"/>
              </a:spcBef>
              <a:spcAft>
                <a:spcPts val="0"/>
              </a:spcAft>
              <a:buSzPts val="1300"/>
              <a:buChar char="●"/>
            </a:pPr>
            <a:r>
              <a:rPr lang="zh-TW"/>
              <a:t>Only passive version of OE display scope amibiguity.</a:t>
            </a:r>
            <a:endParaRPr/>
          </a:p>
          <a:p>
            <a:pPr indent="0" lvl="0" marL="0" rtl="0" algn="l">
              <a:spcBef>
                <a:spcPts val="1600"/>
              </a:spcBef>
              <a:spcAft>
                <a:spcPts val="1600"/>
              </a:spcAft>
              <a:buNone/>
            </a:pPr>
            <a:r>
              <a:t/>
            </a:r>
            <a:endParaRPr/>
          </a:p>
        </p:txBody>
      </p:sp>
      <p:pic>
        <p:nvPicPr>
          <p:cNvPr id="364" name="Google Shape;364;p37" title="Points scored"/>
          <p:cNvPicPr preferRelativeResize="0"/>
          <p:nvPr/>
        </p:nvPicPr>
        <p:blipFill>
          <a:blip r:embed="rId3">
            <a:alphaModFix/>
          </a:blip>
          <a:stretch>
            <a:fillRect/>
          </a:stretch>
        </p:blipFill>
        <p:spPr>
          <a:xfrm>
            <a:off x="662355" y="1469612"/>
            <a:ext cx="4617699" cy="2855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3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txBox="1"/>
          <p:nvPr>
            <p:ph idx="1" type="body"/>
          </p:nvPr>
        </p:nvSpPr>
        <p:spPr>
          <a:xfrm>
            <a:off x="658675" y="1990725"/>
            <a:ext cx="7666200" cy="254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zh-TW" sz="1400"/>
              <a:t>English and Chinese native speakers have very different understanding of scope ambiguity in their own language.</a:t>
            </a:r>
            <a:endParaRPr sz="1400"/>
          </a:p>
          <a:p>
            <a:pPr indent="-317500" lvl="0" marL="457200" rtl="0" algn="l">
              <a:spcBef>
                <a:spcPts val="0"/>
              </a:spcBef>
              <a:spcAft>
                <a:spcPts val="0"/>
              </a:spcAft>
              <a:buSzPts val="1400"/>
              <a:buChar char="●"/>
            </a:pPr>
            <a:r>
              <a:rPr lang="zh-TW" sz="1400"/>
              <a:t>Understanding of scope ambiguity in </a:t>
            </a:r>
            <a:r>
              <a:rPr lang="zh-TW" sz="1400"/>
              <a:t>English of Chinese bilingual speakers shows very different results compared with native English.</a:t>
            </a:r>
            <a:endParaRPr sz="1400"/>
          </a:p>
          <a:p>
            <a:pPr indent="-317500" lvl="0" marL="457200" rtl="0" algn="l">
              <a:spcBef>
                <a:spcPts val="0"/>
              </a:spcBef>
              <a:spcAft>
                <a:spcPts val="0"/>
              </a:spcAft>
              <a:buSzPts val="1400"/>
              <a:buChar char="●"/>
            </a:pPr>
            <a:r>
              <a:rPr lang="zh-TW" sz="1400"/>
              <a:t>However, English of Chinese native speakers shows a relative same distribution with Chinese. </a:t>
            </a:r>
            <a:endParaRPr sz="1400"/>
          </a:p>
          <a:p>
            <a:pPr indent="-317500" lvl="0" marL="914400" rtl="0" algn="l">
              <a:spcBef>
                <a:spcPts val="0"/>
              </a:spcBef>
              <a:spcAft>
                <a:spcPts val="0"/>
              </a:spcAft>
              <a:buSzPts val="1400"/>
              <a:buAutoNum type="arabicPeriod"/>
            </a:pPr>
            <a:r>
              <a:rPr lang="zh-TW" sz="1400"/>
              <a:t>Big difference between OE_Sur and OE_Inv. </a:t>
            </a:r>
            <a:endParaRPr sz="1400"/>
          </a:p>
          <a:p>
            <a:pPr indent="-317500" lvl="0" marL="914400" rtl="0" algn="l">
              <a:spcBef>
                <a:spcPts val="0"/>
              </a:spcBef>
              <a:spcAft>
                <a:spcPts val="0"/>
              </a:spcAft>
              <a:buSzPts val="1400"/>
              <a:buAutoNum type="arabicPeriod"/>
            </a:pPr>
            <a:r>
              <a:rPr lang="zh-TW" sz="1400"/>
              <a:t>Opposite result of passive sturcture of EO compared to native English graph. </a:t>
            </a:r>
            <a:endParaRPr sz="1400"/>
          </a:p>
          <a:p>
            <a:pPr indent="-317500" lvl="0" marL="914400" rtl="0" algn="l">
              <a:spcBef>
                <a:spcPts val="0"/>
              </a:spcBef>
              <a:spcAft>
                <a:spcPts val="0"/>
              </a:spcAft>
              <a:buSzPts val="1400"/>
              <a:buAutoNum type="arabicPeriod"/>
            </a:pPr>
            <a:r>
              <a:rPr lang="zh-TW" sz="1400"/>
              <a:t>Relative small difference between passive OE_Sur and passive OE_Inv.</a:t>
            </a:r>
            <a:endParaRPr sz="1400"/>
          </a:p>
          <a:p>
            <a:pPr indent="0" lvl="0" marL="0" rtl="0" algn="l">
              <a:spcBef>
                <a:spcPts val="1600"/>
              </a:spcBef>
              <a:spcAft>
                <a:spcPts val="0"/>
              </a:spcAft>
              <a:buNone/>
            </a:pPr>
            <a:r>
              <a:rPr lang="zh-TW" sz="1400"/>
              <a:t>------&gt; For scope ambiguity understanding, English of bilingual Chinese speakers is deeply influenced by their native language(Chinese)</a:t>
            </a:r>
            <a:endParaRPr sz="1400"/>
          </a:p>
          <a:p>
            <a:pPr indent="0" lvl="0" marL="0" rtl="0" algn="l">
              <a:spcBef>
                <a:spcPts val="1600"/>
              </a:spcBef>
              <a:spcAft>
                <a:spcPts val="1600"/>
              </a:spcAft>
              <a:buNone/>
            </a:pPr>
            <a:r>
              <a:rPr lang="zh-TW"/>
              <a:t>             </a:t>
            </a:r>
            <a:endParaRPr/>
          </a:p>
        </p:txBody>
      </p:sp>
      <p:pic>
        <p:nvPicPr>
          <p:cNvPr id="371" name="Google Shape;371;p38" title="Points scored"/>
          <p:cNvPicPr preferRelativeResize="0"/>
          <p:nvPr/>
        </p:nvPicPr>
        <p:blipFill>
          <a:blip r:embed="rId3">
            <a:alphaModFix/>
          </a:blip>
          <a:stretch>
            <a:fillRect/>
          </a:stretch>
        </p:blipFill>
        <p:spPr>
          <a:xfrm>
            <a:off x="412525" y="241875"/>
            <a:ext cx="2880624" cy="1781175"/>
          </a:xfrm>
          <a:prstGeom prst="rect">
            <a:avLst/>
          </a:prstGeom>
          <a:noFill/>
          <a:ln>
            <a:noFill/>
          </a:ln>
        </p:spPr>
      </p:pic>
      <p:pic>
        <p:nvPicPr>
          <p:cNvPr id="372" name="Google Shape;372;p38" title="Points scored"/>
          <p:cNvPicPr preferRelativeResize="0"/>
          <p:nvPr/>
        </p:nvPicPr>
        <p:blipFill>
          <a:blip r:embed="rId4">
            <a:alphaModFix/>
          </a:blip>
          <a:stretch>
            <a:fillRect/>
          </a:stretch>
        </p:blipFill>
        <p:spPr>
          <a:xfrm>
            <a:off x="2867925" y="241875"/>
            <a:ext cx="2880624" cy="1781204"/>
          </a:xfrm>
          <a:prstGeom prst="rect">
            <a:avLst/>
          </a:prstGeom>
          <a:noFill/>
          <a:ln>
            <a:noFill/>
          </a:ln>
        </p:spPr>
      </p:pic>
      <p:pic>
        <p:nvPicPr>
          <p:cNvPr id="373" name="Google Shape;373;p38" title="Points scored"/>
          <p:cNvPicPr preferRelativeResize="0"/>
          <p:nvPr/>
        </p:nvPicPr>
        <p:blipFill>
          <a:blip r:embed="rId5">
            <a:alphaModFix/>
          </a:blip>
          <a:stretch>
            <a:fillRect/>
          </a:stretch>
        </p:blipFill>
        <p:spPr>
          <a:xfrm>
            <a:off x="5311900" y="241875"/>
            <a:ext cx="2828301" cy="174884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39"/>
          <p:cNvSpPr txBox="1"/>
          <p:nvPr>
            <p:ph type="title"/>
          </p:nvPr>
        </p:nvSpPr>
        <p:spPr>
          <a:xfrm>
            <a:off x="819150" y="845600"/>
            <a:ext cx="75057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a:t>
            </a:r>
            <a:r>
              <a:rPr lang="zh-TW"/>
              <a:t>esults Summary</a:t>
            </a:r>
            <a:endParaRPr/>
          </a:p>
        </p:txBody>
      </p:sp>
      <p:sp>
        <p:nvSpPr>
          <p:cNvPr id="379" name="Google Shape;379;p39"/>
          <p:cNvSpPr txBox="1"/>
          <p:nvPr>
            <p:ph idx="1" type="body"/>
          </p:nvPr>
        </p:nvSpPr>
        <p:spPr>
          <a:xfrm>
            <a:off x="819150" y="1480650"/>
            <a:ext cx="7505700" cy="29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Hypothesis 1 : Chinese has small scope ambiguity (Inverse version will not be allowed). English has large scope ambiguity. </a:t>
            </a:r>
            <a:endParaRPr/>
          </a:p>
          <a:p>
            <a:pPr indent="0" lvl="0" marL="0" rtl="0" algn="l">
              <a:spcBef>
                <a:spcPts val="1600"/>
              </a:spcBef>
              <a:spcAft>
                <a:spcPts val="0"/>
              </a:spcAft>
              <a:buNone/>
            </a:pPr>
            <a:r>
              <a:rPr b="1" lang="zh-TW"/>
              <a:t>----YES! though Inverse can still be accessed in Chinese, it does have small scope ambiguity.</a:t>
            </a:r>
            <a:endParaRPr b="1"/>
          </a:p>
          <a:p>
            <a:pPr indent="0" lvl="0" marL="0" rtl="0" algn="l">
              <a:spcBef>
                <a:spcPts val="1600"/>
              </a:spcBef>
              <a:spcAft>
                <a:spcPts val="0"/>
              </a:spcAft>
              <a:buNone/>
            </a:pPr>
            <a:r>
              <a:rPr lang="zh-TW"/>
              <a:t>Hypothesis 2: </a:t>
            </a:r>
            <a:r>
              <a:rPr lang="zh-TW"/>
              <a:t>Passive structure will not change understanding of native English speakers, but it will enlarge the scope ambiguity in both Chinese and English of native Chinese speakers </a:t>
            </a:r>
            <a:endParaRPr/>
          </a:p>
          <a:p>
            <a:pPr indent="0" lvl="0" marL="0" rtl="0" algn="l">
              <a:spcBef>
                <a:spcPts val="1600"/>
              </a:spcBef>
              <a:spcAft>
                <a:spcPts val="0"/>
              </a:spcAft>
              <a:buNone/>
            </a:pPr>
            <a:r>
              <a:rPr b="1" lang="zh-TW"/>
              <a:t>---- Half right.</a:t>
            </a:r>
            <a:r>
              <a:rPr lang="zh-TW"/>
              <a:t> In native English, passive structure decrease the scope ambiguity of OE. In Chinese and English of bilingual speakers, only the scope ambiguity of passive OE is enlarged.</a:t>
            </a:r>
            <a:endParaRPr/>
          </a:p>
          <a:p>
            <a:pPr indent="0" lvl="0" marL="0" rtl="0" algn="l">
              <a:spcBef>
                <a:spcPts val="1600"/>
              </a:spcBef>
              <a:spcAft>
                <a:spcPts val="0"/>
              </a:spcAft>
              <a:buNone/>
            </a:pPr>
            <a:r>
              <a:rPr lang="zh-TW"/>
              <a:t>Hypothesis 3: English of native Chinese speakers will not be same as that of native English, it will be relatively same as their native language——Chinese.</a:t>
            </a:r>
            <a:endParaRPr/>
          </a:p>
          <a:p>
            <a:pPr indent="0" lvl="0" marL="0" rtl="0" algn="l">
              <a:spcBef>
                <a:spcPts val="1600"/>
              </a:spcBef>
              <a:spcAft>
                <a:spcPts val="1600"/>
              </a:spcAft>
              <a:buNone/>
            </a:pPr>
            <a:r>
              <a:rPr b="1" lang="zh-TW"/>
              <a:t>---- YES!</a:t>
            </a:r>
            <a:endParaRPr b="1"/>
          </a:p>
        </p:txBody>
      </p:sp>
      <p:sp>
        <p:nvSpPr>
          <p:cNvPr id="380" name="Google Shape;380;p39"/>
          <p:cNvSpPr/>
          <p:nvPr/>
        </p:nvSpPr>
        <p:spPr>
          <a:xfrm>
            <a:off x="844150" y="2177075"/>
            <a:ext cx="6360600" cy="4614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9"/>
          <p:cNvSpPr/>
          <p:nvPr/>
        </p:nvSpPr>
        <p:spPr>
          <a:xfrm>
            <a:off x="844150" y="4514850"/>
            <a:ext cx="6360600" cy="3906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9"/>
          <p:cNvSpPr/>
          <p:nvPr/>
        </p:nvSpPr>
        <p:spPr>
          <a:xfrm>
            <a:off x="831600" y="3218900"/>
            <a:ext cx="7480800" cy="615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40"/>
          <p:cNvSpPr txBox="1"/>
          <p:nvPr>
            <p:ph type="title"/>
          </p:nvPr>
        </p:nvSpPr>
        <p:spPr>
          <a:xfrm>
            <a:off x="819150" y="845600"/>
            <a:ext cx="75057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Questions and Possible reasons</a:t>
            </a:r>
            <a:endParaRPr/>
          </a:p>
        </p:txBody>
      </p:sp>
      <p:sp>
        <p:nvSpPr>
          <p:cNvPr id="388" name="Google Shape;388;p40"/>
          <p:cNvSpPr txBox="1"/>
          <p:nvPr>
            <p:ph idx="1" type="body"/>
          </p:nvPr>
        </p:nvSpPr>
        <p:spPr>
          <a:xfrm>
            <a:off x="819150" y="1441450"/>
            <a:ext cx="7505700" cy="2997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zh-TW"/>
              <a:t>Why Inverse version in EO is relatively higher than our expec</a:t>
            </a:r>
            <a:r>
              <a:rPr lang="zh-TW"/>
              <a:t>tation in Chinese and English of Chinese native speakers </a:t>
            </a:r>
            <a:r>
              <a:rPr lang="zh-TW"/>
              <a:t>? </a:t>
            </a:r>
            <a:endParaRPr/>
          </a:p>
          <a:p>
            <a:pPr indent="0" lvl="0" marL="0" rtl="0" algn="l">
              <a:spcBef>
                <a:spcPts val="1600"/>
              </a:spcBef>
              <a:spcAft>
                <a:spcPts val="0"/>
              </a:spcAft>
              <a:buNone/>
            </a:pPr>
            <a:r>
              <a:rPr lang="zh-TW"/>
              <a:t>	Reason: Inverse meaning actually entail Surface meaning in EO. For example, Every shark attacked a pirate. If there is a single pirate that every shark attacked, then it’s necessarily true that Every shark attacked a pirate. So OE is better for proving whether there is scope ambiguity without entailment problem.</a:t>
            </a:r>
            <a:endParaRPr/>
          </a:p>
          <a:p>
            <a:pPr indent="0" lvl="0" marL="0" rtl="0" algn="l">
              <a:spcBef>
                <a:spcPts val="1600"/>
              </a:spcBef>
              <a:spcAft>
                <a:spcPts val="0"/>
              </a:spcAft>
              <a:buNone/>
            </a:pPr>
            <a:r>
              <a:rPr lang="zh-TW"/>
              <a:t>  2.       Why enlarging effect of passive structure only works in OE?</a:t>
            </a:r>
            <a:endParaRPr/>
          </a:p>
          <a:p>
            <a:pPr indent="0" lvl="0" marL="0" rtl="0" algn="l">
              <a:spcBef>
                <a:spcPts val="1600"/>
              </a:spcBef>
              <a:spcAft>
                <a:spcPts val="0"/>
              </a:spcAft>
              <a:buNone/>
            </a:pPr>
            <a:r>
              <a:rPr lang="zh-TW"/>
              <a:t>	Reason: passive EO begins with </a:t>
            </a:r>
            <a:r>
              <a:rPr lang="zh-TW"/>
              <a:t>“有一条/个” such as “有一条鱼被每一条鲨鱼抓住了”. And “有一条/个” may restrict the meaning to “a certain one/a single one” then EO_I is much higher than EO_S. Passive OE such as “每一条鱼都被一条鲨鱼抓住了” does not have this problem.</a:t>
            </a:r>
            <a:endParaRPr/>
          </a:p>
          <a:p>
            <a:pPr indent="0" lvl="0" marL="0" rtl="0" algn="l">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Interview Reports</a:t>
            </a:r>
            <a:endParaRPr/>
          </a:p>
        </p:txBody>
      </p:sp>
      <p:sp>
        <p:nvSpPr>
          <p:cNvPr id="394" name="Google Shape;394;p4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lt1"/>
                </a:solidFill>
              </a:rPr>
              <a:t>Mandarin speakers</a:t>
            </a:r>
            <a:r>
              <a:rPr lang="zh-TW"/>
              <a:t> report:</a:t>
            </a:r>
            <a:endParaRPr/>
          </a:p>
          <a:p>
            <a:pPr indent="-311150" lvl="0" marL="457200" rtl="0" algn="l">
              <a:spcBef>
                <a:spcPts val="1600"/>
              </a:spcBef>
              <a:spcAft>
                <a:spcPts val="0"/>
              </a:spcAft>
              <a:buSzPts val="1300"/>
              <a:buChar char="●"/>
            </a:pPr>
            <a:r>
              <a:rPr lang="zh-TW"/>
              <a:t>The feeling of </a:t>
            </a:r>
            <a:r>
              <a:rPr lang="zh-TW">
                <a:solidFill>
                  <a:schemeClr val="lt1"/>
                </a:solidFill>
              </a:rPr>
              <a:t>confusion</a:t>
            </a:r>
            <a:endParaRPr>
              <a:solidFill>
                <a:schemeClr val="lt1"/>
              </a:solidFill>
            </a:endParaRPr>
          </a:p>
          <a:p>
            <a:pPr indent="-311150" lvl="0" marL="457200" rtl="0" algn="l">
              <a:spcBef>
                <a:spcPts val="0"/>
              </a:spcBef>
              <a:spcAft>
                <a:spcPts val="0"/>
              </a:spcAft>
              <a:buSzPts val="1300"/>
              <a:buChar char="●"/>
            </a:pPr>
            <a:r>
              <a:rPr lang="zh-TW"/>
              <a:t>Some questions seem to appear twice</a:t>
            </a:r>
            <a:endParaRPr/>
          </a:p>
          <a:p>
            <a:pPr indent="0" lvl="0" marL="0" rtl="0" algn="l">
              <a:spcBef>
                <a:spcPts val="1600"/>
              </a:spcBef>
              <a:spcAft>
                <a:spcPts val="0"/>
              </a:spcAft>
              <a:buNone/>
            </a:pPr>
            <a:r>
              <a:rPr lang="zh-TW"/>
              <a:t>These response are </a:t>
            </a:r>
            <a:r>
              <a:rPr lang="zh-TW">
                <a:solidFill>
                  <a:schemeClr val="lt1"/>
                </a:solidFill>
              </a:rPr>
              <a:t>in contrast with our </a:t>
            </a:r>
            <a:r>
              <a:rPr lang="zh-TW">
                <a:solidFill>
                  <a:schemeClr val="lt1"/>
                </a:solidFill>
              </a:rPr>
              <a:t>expectation</a:t>
            </a:r>
            <a:r>
              <a:rPr lang="zh-TW"/>
              <a:t>: Given to that </a:t>
            </a:r>
            <a:r>
              <a:rPr lang="zh-TW"/>
              <a:t>Chinese speakers are not aware of the scope ambiguity of double-quantifier sentences</a:t>
            </a:r>
            <a:endParaRPr/>
          </a:p>
          <a:p>
            <a:pPr indent="-311150" lvl="0" marL="457200" rtl="0" algn="l">
              <a:spcBef>
                <a:spcPts val="1600"/>
              </a:spcBef>
              <a:spcAft>
                <a:spcPts val="0"/>
              </a:spcAft>
              <a:buSzPts val="1300"/>
              <a:buChar char="●"/>
            </a:pPr>
            <a:r>
              <a:rPr lang="zh-TW"/>
              <a:t>Chinese speakers should not feel too confused about the sentences</a:t>
            </a:r>
            <a:endParaRPr/>
          </a:p>
          <a:p>
            <a:pPr indent="-311150" lvl="0" marL="457200" rtl="0" algn="l">
              <a:spcBef>
                <a:spcPts val="0"/>
              </a:spcBef>
              <a:spcAft>
                <a:spcPts val="0"/>
              </a:spcAft>
              <a:buSzPts val="1300"/>
              <a:buChar char="●"/>
            </a:pPr>
            <a:r>
              <a:rPr lang="zh-TW"/>
              <a:t>They judge inverse readings to be odd without hesitation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Introduction &amp; Literature Review</a:t>
            </a:r>
            <a:endParaRPr/>
          </a:p>
        </p:txBody>
      </p:sp>
      <p:sp>
        <p:nvSpPr>
          <p:cNvPr id="142" name="Google Shape;142;p1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800"/>
              <a:t>Scope Ambiguity</a:t>
            </a:r>
            <a:endParaRPr sz="1800"/>
          </a:p>
          <a:p>
            <a:pPr indent="-342900" lvl="0" marL="457200" rtl="0" algn="l">
              <a:spcBef>
                <a:spcPts val="1600"/>
              </a:spcBef>
              <a:spcAft>
                <a:spcPts val="0"/>
              </a:spcAft>
              <a:buSzPts val="1800"/>
              <a:buChar char="-"/>
            </a:pPr>
            <a:r>
              <a:rPr lang="zh-TW" sz="1800"/>
              <a:t>an ambiguous sentence with two scopal expressions (Kearns, 2011)</a:t>
            </a:r>
            <a:endParaRPr sz="1800"/>
          </a:p>
          <a:p>
            <a:pPr indent="-342900" lvl="0" marL="457200" rtl="0" algn="l">
              <a:spcBef>
                <a:spcPts val="0"/>
              </a:spcBef>
              <a:spcAft>
                <a:spcPts val="0"/>
              </a:spcAft>
              <a:buSzPts val="1800"/>
              <a:buChar char="-"/>
            </a:pPr>
            <a:r>
              <a:rPr lang="zh-TW" sz="1800"/>
              <a:t>with both scopes representing possible interpretations of the sentence</a:t>
            </a:r>
            <a:endParaRPr sz="1800"/>
          </a:p>
          <a:p>
            <a:pPr indent="-342900" lvl="0" marL="457200" rtl="0" algn="l">
              <a:spcBef>
                <a:spcPts val="0"/>
              </a:spcBef>
              <a:spcAft>
                <a:spcPts val="0"/>
              </a:spcAft>
              <a:buSzPts val="1800"/>
              <a:buChar char="-"/>
            </a:pPr>
            <a:r>
              <a:rPr lang="zh-TW" sz="1800"/>
              <a:t>not the ambiguity for a single word but affected by other elements such as qualification and negation (Flax, 2018)</a:t>
            </a:r>
            <a:endParaRPr sz="1800"/>
          </a:p>
          <a:p>
            <a:pPr indent="-342900" lvl="0" marL="457200" rtl="0" algn="l">
              <a:spcBef>
                <a:spcPts val="0"/>
              </a:spcBef>
              <a:spcAft>
                <a:spcPts val="0"/>
              </a:spcAft>
              <a:buSzPts val="1800"/>
              <a:buChar char="-"/>
            </a:pPr>
            <a:r>
              <a:rPr lang="zh-TW" sz="1800"/>
              <a:t>SAME surface structure</a:t>
            </a:r>
            <a:endParaRPr sz="1800"/>
          </a:p>
          <a:p>
            <a:pPr indent="-342900" lvl="0" marL="457200" rtl="0" algn="l">
              <a:spcBef>
                <a:spcPts val="0"/>
              </a:spcBef>
              <a:spcAft>
                <a:spcPts val="0"/>
              </a:spcAft>
              <a:buSzPts val="1800"/>
              <a:buChar char="-"/>
            </a:pPr>
            <a:r>
              <a:rPr lang="zh-TW" sz="1800"/>
              <a:t>DIFFERENT deep structure</a:t>
            </a:r>
            <a:endParaRPr sz="1800"/>
          </a:p>
          <a:p>
            <a:pPr indent="0" lvl="0" marL="0" rtl="0" algn="l">
              <a:spcBef>
                <a:spcPts val="1600"/>
              </a:spcBef>
              <a:spcAft>
                <a:spcPts val="1600"/>
              </a:spcAft>
              <a:buNone/>
            </a:pPr>
            <a:r>
              <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4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Hypothesis of The Confusion</a:t>
            </a:r>
            <a:endParaRPr/>
          </a:p>
        </p:txBody>
      </p:sp>
      <p:sp>
        <p:nvSpPr>
          <p:cNvPr id="400" name="Google Shape;400;p4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Chinese speakers’ confusion </a:t>
            </a:r>
            <a:r>
              <a:rPr lang="zh-TW"/>
              <a:t>is</a:t>
            </a:r>
            <a:r>
              <a:rPr lang="zh-TW"/>
              <a:t> caused by the</a:t>
            </a:r>
            <a:r>
              <a:rPr lang="zh-TW">
                <a:solidFill>
                  <a:schemeClr val="lt1"/>
                </a:solidFill>
              </a:rPr>
              <a:t> clues provided in the  pictures.</a:t>
            </a:r>
            <a:endParaRPr>
              <a:solidFill>
                <a:schemeClr val="lt1"/>
              </a:solidFill>
            </a:endParaRPr>
          </a:p>
          <a:p>
            <a:pPr indent="-311150" lvl="0" marL="457200" rtl="0" algn="l">
              <a:spcBef>
                <a:spcPts val="1600"/>
              </a:spcBef>
              <a:spcAft>
                <a:spcPts val="0"/>
              </a:spcAft>
              <a:buSzPts val="1300"/>
              <a:buChar char="●"/>
            </a:pPr>
            <a:r>
              <a:rPr lang="zh-TW">
                <a:solidFill>
                  <a:schemeClr val="lt1"/>
                </a:solidFill>
              </a:rPr>
              <a:t>Stimulus control</a:t>
            </a:r>
            <a:r>
              <a:rPr lang="zh-TW"/>
              <a:t> and overshadowing</a:t>
            </a:r>
            <a:r>
              <a:rPr lang="zh-TW">
                <a:solidFill>
                  <a:schemeClr val="lt1"/>
                </a:solidFill>
              </a:rPr>
              <a:t> </a:t>
            </a:r>
            <a:r>
              <a:rPr lang="zh-TW"/>
              <a:t>(Pavlov 1927): when two stimuli are presented at the same time, the presence of the more easily trained stimulus may hinder learning about the other one.</a:t>
            </a:r>
            <a:endParaRPr/>
          </a:p>
          <a:p>
            <a:pPr indent="-311150" lvl="0" marL="457200" rtl="0" algn="l">
              <a:spcBef>
                <a:spcPts val="0"/>
              </a:spcBef>
              <a:spcAft>
                <a:spcPts val="0"/>
              </a:spcAft>
              <a:buSzPts val="1300"/>
              <a:buChar char="●"/>
            </a:pPr>
            <a:r>
              <a:rPr lang="zh-TW">
                <a:solidFill>
                  <a:schemeClr val="lt1"/>
                </a:solidFill>
              </a:rPr>
              <a:t>Pictures can overshadow words </a:t>
            </a:r>
            <a:r>
              <a:rPr lang="zh-TW"/>
              <a:t>(Wendt 1956).</a:t>
            </a:r>
            <a:endParaRPr/>
          </a:p>
          <a:p>
            <a:pPr indent="0" lvl="0" marL="0" rtl="0" algn="l">
              <a:spcBef>
                <a:spcPts val="1600"/>
              </a:spcBef>
              <a:spcAft>
                <a:spcPts val="0"/>
              </a:spcAft>
              <a:buNone/>
            </a:pPr>
            <a:r>
              <a:rPr lang="zh-TW"/>
              <a:t>Therefore, </a:t>
            </a:r>
            <a:r>
              <a:rPr lang="zh-TW"/>
              <a:t>participants</a:t>
            </a:r>
            <a:r>
              <a:rPr lang="zh-TW"/>
              <a:t> in this experiment</a:t>
            </a:r>
            <a:endParaRPr/>
          </a:p>
          <a:p>
            <a:pPr indent="-311150" lvl="0" marL="457200" rtl="0" algn="l">
              <a:spcBef>
                <a:spcPts val="1600"/>
              </a:spcBef>
              <a:spcAft>
                <a:spcPts val="0"/>
              </a:spcAft>
              <a:buSzPts val="1300"/>
              <a:buChar char="●"/>
            </a:pPr>
            <a:r>
              <a:rPr lang="zh-TW">
                <a:solidFill>
                  <a:schemeClr val="lt1"/>
                </a:solidFill>
              </a:rPr>
              <a:t>First</a:t>
            </a:r>
            <a:r>
              <a:rPr lang="zh-TW"/>
              <a:t> analyze the picture and process the information it provides. </a:t>
            </a:r>
            <a:endParaRPr/>
          </a:p>
          <a:p>
            <a:pPr indent="-311150" lvl="0" marL="457200" rtl="0" algn="l">
              <a:spcBef>
                <a:spcPts val="0"/>
              </a:spcBef>
              <a:spcAft>
                <a:spcPts val="0"/>
              </a:spcAft>
              <a:buSzPts val="1300"/>
              <a:buChar char="●"/>
            </a:pPr>
            <a:r>
              <a:rPr lang="zh-TW">
                <a:solidFill>
                  <a:schemeClr val="lt1"/>
                </a:solidFill>
              </a:rPr>
              <a:t>Then</a:t>
            </a:r>
            <a:r>
              <a:rPr lang="zh-TW"/>
              <a:t> they judge if the sentence has the </a:t>
            </a:r>
            <a:r>
              <a:rPr lang="zh-TW"/>
              <a:t>possibility</a:t>
            </a:r>
            <a:r>
              <a:rPr lang="zh-TW"/>
              <a:t> to match such meaning. </a:t>
            </a:r>
            <a:endParaRPr/>
          </a:p>
          <a:p>
            <a:pPr indent="0" lvl="0" marL="0" rtl="0" algn="l">
              <a:spcBef>
                <a:spcPts val="160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Scope Ambiguity in Chinese</a:t>
            </a:r>
            <a:endParaRPr/>
          </a:p>
        </p:txBody>
      </p:sp>
      <p:sp>
        <p:nvSpPr>
          <p:cNvPr id="406" name="Google Shape;406;p43"/>
          <p:cNvSpPr txBox="1"/>
          <p:nvPr>
            <p:ph idx="1" type="body"/>
          </p:nvPr>
        </p:nvSpPr>
        <p:spPr>
          <a:xfrm>
            <a:off x="379075" y="2018225"/>
            <a:ext cx="4572000" cy="169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lt1"/>
                </a:solidFill>
              </a:rPr>
              <a:t>Relative clause</a:t>
            </a:r>
            <a:r>
              <a:rPr lang="zh-TW"/>
              <a:t> (scope ambiguity) (3&gt;every, every&gt;3)</a:t>
            </a:r>
            <a:endParaRPr/>
          </a:p>
          <a:p>
            <a:pPr indent="-311150" lvl="0" marL="457200" rtl="0" algn="l">
              <a:spcBef>
                <a:spcPts val="1600"/>
              </a:spcBef>
              <a:spcAft>
                <a:spcPts val="0"/>
              </a:spcAft>
              <a:buSzPts val="1300"/>
              <a:buChar char="●"/>
            </a:pPr>
            <a:r>
              <a:rPr lang="zh-TW"/>
              <a:t>Wo jian-guo [jiang mei-zhong yuyan de san-ge xuesheng].</a:t>
            </a:r>
            <a:endParaRPr/>
          </a:p>
          <a:p>
            <a:pPr indent="-298450" lvl="0" marL="457200" rtl="0" algn="l">
              <a:spcBef>
                <a:spcPts val="0"/>
              </a:spcBef>
              <a:spcAft>
                <a:spcPts val="0"/>
              </a:spcAft>
              <a:buSzPts val="1100"/>
              <a:buChar char="●"/>
            </a:pPr>
            <a:r>
              <a:rPr lang="zh-TW" sz="1100"/>
              <a:t>I       meet-ASP   speak every-CL    language  DE  three-CL  student</a:t>
            </a:r>
            <a:endParaRPr sz="1100"/>
          </a:p>
          <a:p>
            <a:pPr indent="-311150" lvl="0" marL="457200" rtl="0" algn="l">
              <a:spcBef>
                <a:spcPts val="0"/>
              </a:spcBef>
              <a:spcAft>
                <a:spcPts val="0"/>
              </a:spcAft>
              <a:buSzPts val="1300"/>
              <a:buChar char="●"/>
            </a:pPr>
            <a:r>
              <a:rPr lang="zh-TW"/>
              <a:t>‘I have met three students who speak every language.’</a:t>
            </a:r>
            <a:endParaRPr/>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a:p>
        </p:txBody>
      </p:sp>
      <p:sp>
        <p:nvSpPr>
          <p:cNvPr id="407" name="Google Shape;407;p43"/>
          <p:cNvSpPr txBox="1"/>
          <p:nvPr/>
        </p:nvSpPr>
        <p:spPr>
          <a:xfrm>
            <a:off x="4648400" y="2018225"/>
            <a:ext cx="4167000" cy="151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300">
                <a:solidFill>
                  <a:schemeClr val="dk2"/>
                </a:solidFill>
                <a:latin typeface="Calibri"/>
                <a:ea typeface="Calibri"/>
                <a:cs typeface="Calibri"/>
                <a:sym typeface="Calibri"/>
              </a:rPr>
              <a:t>Simple sentence (no scope ambiguity) (3&gt;every, *every&gt;3)</a:t>
            </a:r>
            <a:endParaRPr sz="1300">
              <a:solidFill>
                <a:schemeClr val="dk2"/>
              </a:solidFill>
              <a:latin typeface="Calibri"/>
              <a:ea typeface="Calibri"/>
              <a:cs typeface="Calibri"/>
              <a:sym typeface="Calibri"/>
            </a:endParaRPr>
          </a:p>
          <a:p>
            <a:pPr indent="-311150" lvl="0" marL="457200" rtl="0" algn="l">
              <a:lnSpc>
                <a:spcPct val="115000"/>
              </a:lnSpc>
              <a:spcBef>
                <a:spcPts val="1600"/>
              </a:spcBef>
              <a:spcAft>
                <a:spcPts val="0"/>
              </a:spcAft>
              <a:buClr>
                <a:schemeClr val="dk2"/>
              </a:buClr>
              <a:buSzPts val="1300"/>
              <a:buFont typeface="Calibri"/>
              <a:buChar char="●"/>
            </a:pPr>
            <a:r>
              <a:rPr lang="zh-TW" sz="1300">
                <a:solidFill>
                  <a:schemeClr val="dk2"/>
                </a:solidFill>
                <a:latin typeface="Calibri"/>
                <a:ea typeface="Calibri"/>
                <a:cs typeface="Calibri"/>
                <a:sym typeface="Calibri"/>
              </a:rPr>
              <a:t>San-ge xuesheng jiang mei-zhong yuyan.</a:t>
            </a:r>
            <a:endParaRPr sz="1300">
              <a:solidFill>
                <a:schemeClr val="dk2"/>
              </a:solidFill>
              <a:latin typeface="Calibri"/>
              <a:ea typeface="Calibri"/>
              <a:cs typeface="Calibri"/>
              <a:sym typeface="Calibri"/>
            </a:endParaRPr>
          </a:p>
          <a:p>
            <a:pPr indent="-311150" lvl="0" marL="457200" rtl="0" algn="l">
              <a:lnSpc>
                <a:spcPct val="115000"/>
              </a:lnSpc>
              <a:spcBef>
                <a:spcPts val="0"/>
              </a:spcBef>
              <a:spcAft>
                <a:spcPts val="0"/>
              </a:spcAft>
              <a:buClr>
                <a:schemeClr val="dk2"/>
              </a:buClr>
              <a:buSzPts val="1300"/>
              <a:buFont typeface="Calibri"/>
              <a:buChar char="●"/>
            </a:pPr>
            <a:r>
              <a:rPr lang="zh-TW" sz="1100">
                <a:solidFill>
                  <a:schemeClr val="dk2"/>
                </a:solidFill>
                <a:latin typeface="Calibri"/>
                <a:ea typeface="Calibri"/>
                <a:cs typeface="Calibri"/>
                <a:sym typeface="Calibri"/>
              </a:rPr>
              <a:t>three-CL student       speak   every-CL    language</a:t>
            </a:r>
            <a:endParaRPr sz="1100">
              <a:solidFill>
                <a:schemeClr val="dk2"/>
              </a:solidFill>
              <a:latin typeface="Calibri"/>
              <a:ea typeface="Calibri"/>
              <a:cs typeface="Calibri"/>
              <a:sym typeface="Calibri"/>
            </a:endParaRPr>
          </a:p>
          <a:p>
            <a:pPr indent="-298450" lvl="0" marL="457200" rtl="0" algn="l">
              <a:lnSpc>
                <a:spcPct val="115000"/>
              </a:lnSpc>
              <a:spcBef>
                <a:spcPts val="0"/>
              </a:spcBef>
              <a:spcAft>
                <a:spcPts val="0"/>
              </a:spcAft>
              <a:buClr>
                <a:schemeClr val="dk2"/>
              </a:buClr>
              <a:buSzPts val="1100"/>
              <a:buFont typeface="Calibri"/>
              <a:buChar char="●"/>
            </a:pPr>
            <a:r>
              <a:rPr lang="zh-TW" sz="1100">
                <a:solidFill>
                  <a:schemeClr val="dk2"/>
                </a:solidFill>
                <a:latin typeface="Calibri"/>
                <a:ea typeface="Calibri"/>
                <a:cs typeface="Calibri"/>
                <a:sym typeface="Calibri"/>
              </a:rPr>
              <a:t>‘Three students speak every language. ’ (WU, Liu, Liu, &amp; Larson, 2017)</a:t>
            </a:r>
            <a:endParaRPr/>
          </a:p>
        </p:txBody>
      </p:sp>
      <p:sp>
        <p:nvSpPr>
          <p:cNvPr id="408" name="Google Shape;408;p43"/>
          <p:cNvSpPr txBox="1"/>
          <p:nvPr/>
        </p:nvSpPr>
        <p:spPr>
          <a:xfrm>
            <a:off x="632625" y="3394150"/>
            <a:ext cx="7990200" cy="105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300">
                <a:solidFill>
                  <a:schemeClr val="dk2"/>
                </a:solidFill>
                <a:latin typeface="Calibri"/>
                <a:ea typeface="Calibri"/>
                <a:cs typeface="Calibri"/>
                <a:sym typeface="Calibri"/>
              </a:rPr>
              <a:t>Therefore, with the cue given by the pictures, participants are likely to see the possibility of the inverse reading.  </a:t>
            </a:r>
            <a:endParaRPr sz="1300">
              <a:solidFill>
                <a:schemeClr val="dk2"/>
              </a:solidFill>
              <a:latin typeface="Calibri"/>
              <a:ea typeface="Calibri"/>
              <a:cs typeface="Calibri"/>
              <a:sym typeface="Calibri"/>
            </a:endParaRPr>
          </a:p>
          <a:p>
            <a:pPr indent="-311150" lvl="0" marL="457200" rtl="0" algn="l">
              <a:lnSpc>
                <a:spcPct val="115000"/>
              </a:lnSpc>
              <a:spcBef>
                <a:spcPts val="1600"/>
              </a:spcBef>
              <a:spcAft>
                <a:spcPts val="0"/>
              </a:spcAft>
              <a:buClr>
                <a:schemeClr val="dk2"/>
              </a:buClr>
              <a:buSzPts val="1300"/>
              <a:buFont typeface="Calibri"/>
              <a:buChar char="●"/>
            </a:pPr>
            <a:r>
              <a:rPr lang="zh-TW" sz="1300">
                <a:solidFill>
                  <a:schemeClr val="dk2"/>
                </a:solidFill>
                <a:latin typeface="Calibri"/>
                <a:ea typeface="Calibri"/>
                <a:cs typeface="Calibri"/>
                <a:sym typeface="Calibri"/>
              </a:rPr>
              <a:t>Maybe another cause of the </a:t>
            </a:r>
            <a:r>
              <a:rPr lang="zh-TW" sz="1300">
                <a:solidFill>
                  <a:schemeClr val="lt1"/>
                </a:solidFill>
                <a:latin typeface="Calibri"/>
                <a:ea typeface="Calibri"/>
                <a:cs typeface="Calibri"/>
                <a:sym typeface="Calibri"/>
              </a:rPr>
              <a:t>high percentage of the agreement on inverse readings. </a:t>
            </a:r>
            <a:endParaRPr sz="1300">
              <a:solidFill>
                <a:schemeClr val="lt1"/>
              </a:solidFill>
              <a:latin typeface="Calibri"/>
              <a:ea typeface="Calibri"/>
              <a:cs typeface="Calibri"/>
              <a:sym typeface="Calibri"/>
            </a:endParaRPr>
          </a:p>
          <a:p>
            <a:pPr indent="-311150" lvl="0" marL="457200" rtl="0" algn="l">
              <a:lnSpc>
                <a:spcPct val="115000"/>
              </a:lnSpc>
              <a:spcBef>
                <a:spcPts val="0"/>
              </a:spcBef>
              <a:spcAft>
                <a:spcPts val="0"/>
              </a:spcAft>
              <a:buClr>
                <a:schemeClr val="dk2"/>
              </a:buClr>
              <a:buSzPts val="1300"/>
              <a:buFont typeface="Calibri"/>
              <a:buChar char="●"/>
            </a:pPr>
            <a:r>
              <a:rPr lang="zh-TW" sz="1300">
                <a:solidFill>
                  <a:schemeClr val="dk2"/>
                </a:solidFill>
                <a:latin typeface="Calibri"/>
                <a:ea typeface="Calibri"/>
                <a:cs typeface="Calibri"/>
                <a:sym typeface="Calibri"/>
              </a:rPr>
              <a:t>Could be supported by a report from our participant</a:t>
            </a:r>
            <a:r>
              <a:rPr lang="zh-TW" sz="1300">
                <a:solidFill>
                  <a:schemeClr val="dk2"/>
                </a:solidFill>
              </a:rPr>
              <a:t>. </a:t>
            </a:r>
            <a:r>
              <a:rPr lang="zh-TW" sz="1300">
                <a:solidFill>
                  <a:srgbClr val="434343"/>
                </a:solidFill>
                <a:latin typeface="Calibri"/>
                <a:ea typeface="Calibri"/>
                <a:cs typeface="Calibri"/>
                <a:sym typeface="Calibri"/>
              </a:rPr>
              <a:t>She reports to describe the pictures, that is, positively accepts what the pictures describe as true and test the possibility of the sentence describing it.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Solution 1</a:t>
            </a:r>
            <a:endParaRPr/>
          </a:p>
        </p:txBody>
      </p:sp>
      <p:sp>
        <p:nvSpPr>
          <p:cNvPr id="414" name="Google Shape;414;p4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 pervious experiment conducted in Harvard uses a different</a:t>
            </a:r>
            <a:r>
              <a:rPr lang="zh-TW">
                <a:solidFill>
                  <a:schemeClr val="lt1"/>
                </a:solidFill>
              </a:rPr>
              <a:t> grading method</a:t>
            </a:r>
            <a:r>
              <a:rPr lang="zh-TW"/>
              <a:t> from us:</a:t>
            </a:r>
            <a:endParaRPr/>
          </a:p>
          <a:p>
            <a:pPr indent="-311150" lvl="0" marL="457200" rtl="0" algn="l">
              <a:spcBef>
                <a:spcPts val="1600"/>
              </a:spcBef>
              <a:spcAft>
                <a:spcPts val="0"/>
              </a:spcAft>
              <a:buClr>
                <a:srgbClr val="434343"/>
              </a:buClr>
              <a:buSzPts val="1300"/>
              <a:buChar char="●"/>
            </a:pPr>
            <a:r>
              <a:rPr lang="zh-TW">
                <a:solidFill>
                  <a:srgbClr val="434343"/>
                </a:solidFill>
              </a:rPr>
              <a:t>Instead of using a simple yes or no question, researchers use a </a:t>
            </a:r>
            <a:r>
              <a:rPr lang="zh-TW">
                <a:solidFill>
                  <a:schemeClr val="lt1"/>
                </a:solidFill>
              </a:rPr>
              <a:t>7-point Likert scale</a:t>
            </a:r>
            <a:r>
              <a:rPr lang="zh-TW">
                <a:solidFill>
                  <a:srgbClr val="434343"/>
                </a:solidFill>
              </a:rPr>
              <a:t> (1 = completely inappropriate, 7 = completely appropriate)</a:t>
            </a:r>
            <a:endParaRPr>
              <a:solidFill>
                <a:srgbClr val="434343"/>
              </a:solidFill>
            </a:endParaRPr>
          </a:p>
          <a:p>
            <a:pPr indent="0" lvl="0" marL="0" rtl="0" algn="l">
              <a:spcBef>
                <a:spcPts val="1600"/>
              </a:spcBef>
              <a:spcAft>
                <a:spcPts val="0"/>
              </a:spcAft>
              <a:buNone/>
            </a:pPr>
            <a:r>
              <a:rPr lang="zh-TW">
                <a:solidFill>
                  <a:srgbClr val="434343"/>
                </a:solidFill>
              </a:rPr>
              <a:t>This method may solve the problem mentioned above:</a:t>
            </a:r>
            <a:endParaRPr>
              <a:solidFill>
                <a:srgbClr val="434343"/>
              </a:solidFill>
            </a:endParaRPr>
          </a:p>
          <a:p>
            <a:pPr indent="-311150" lvl="0" marL="457200" rtl="0" algn="l">
              <a:spcBef>
                <a:spcPts val="1600"/>
              </a:spcBef>
              <a:spcAft>
                <a:spcPts val="0"/>
              </a:spcAft>
              <a:buClr>
                <a:srgbClr val="434343"/>
              </a:buClr>
              <a:buSzPts val="1300"/>
              <a:buChar char="●"/>
            </a:pPr>
            <a:r>
              <a:rPr lang="zh-TW">
                <a:solidFill>
                  <a:srgbClr val="434343"/>
                </a:solidFill>
              </a:rPr>
              <a:t>Participants have the space to feel “</a:t>
            </a:r>
            <a:r>
              <a:rPr lang="zh-TW">
                <a:solidFill>
                  <a:schemeClr val="lt1"/>
                </a:solidFill>
              </a:rPr>
              <a:t>a little agree</a:t>
            </a:r>
            <a:r>
              <a:rPr lang="zh-TW">
                <a:solidFill>
                  <a:srgbClr val="434343"/>
                </a:solidFill>
              </a:rPr>
              <a:t>” and “</a:t>
            </a:r>
            <a:r>
              <a:rPr lang="zh-TW">
                <a:solidFill>
                  <a:schemeClr val="lt1"/>
                </a:solidFill>
              </a:rPr>
              <a:t>a little disagree</a:t>
            </a:r>
            <a:r>
              <a:rPr lang="zh-TW">
                <a:solidFill>
                  <a:srgbClr val="434343"/>
                </a:solidFill>
              </a:rPr>
              <a:t>”, and thus can reveal their likelihood of the structures more</a:t>
            </a:r>
            <a:r>
              <a:rPr lang="zh-TW">
                <a:solidFill>
                  <a:schemeClr val="lt1"/>
                </a:solidFill>
              </a:rPr>
              <a:t> accurately</a:t>
            </a:r>
            <a:endParaRPr>
              <a:solidFill>
                <a:schemeClr val="lt1"/>
              </a:solidFill>
            </a:endParaRPr>
          </a:p>
          <a:p>
            <a:pPr indent="0" lvl="0" marL="0" rtl="0" algn="l">
              <a:spcBef>
                <a:spcPts val="1600"/>
              </a:spcBef>
              <a:spcAft>
                <a:spcPts val="1600"/>
              </a:spcAft>
              <a:buNone/>
            </a:pPr>
            <a:r>
              <a:t/>
            </a:r>
            <a:endParaRPr>
              <a:solidFill>
                <a:srgbClr val="434343"/>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4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Problem in Solution 1 And Solution 2</a:t>
            </a:r>
            <a:endParaRPr/>
          </a:p>
        </p:txBody>
      </p:sp>
      <p:sp>
        <p:nvSpPr>
          <p:cNvPr id="420" name="Google Shape;420;p45"/>
          <p:cNvSpPr txBox="1"/>
          <p:nvPr>
            <p:ph idx="1" type="body"/>
          </p:nvPr>
        </p:nvSpPr>
        <p:spPr>
          <a:xfrm>
            <a:off x="819150" y="19145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This method is better than the one that is use by us, but it still has some problem: </a:t>
            </a:r>
            <a:endParaRPr/>
          </a:p>
          <a:p>
            <a:pPr indent="-311150" lvl="0" marL="457200" rtl="0" algn="l">
              <a:spcBef>
                <a:spcPts val="1600"/>
              </a:spcBef>
              <a:spcAft>
                <a:spcPts val="0"/>
              </a:spcAft>
              <a:buSzPts val="1300"/>
              <a:buChar char="●"/>
            </a:pPr>
            <a:r>
              <a:rPr lang="zh-TW"/>
              <a:t>Some people may feel</a:t>
            </a:r>
            <a:r>
              <a:rPr lang="zh-TW">
                <a:solidFill>
                  <a:schemeClr val="lt1"/>
                </a:solidFill>
              </a:rPr>
              <a:t> uncomfortable </a:t>
            </a:r>
            <a:r>
              <a:rPr lang="zh-TW"/>
              <a:t>to </a:t>
            </a:r>
            <a:r>
              <a:rPr lang="zh-TW"/>
              <a:t>choose</a:t>
            </a:r>
            <a:r>
              <a:rPr lang="zh-TW"/>
              <a:t> the strongest and the weakest choices.</a:t>
            </a:r>
            <a:endParaRPr/>
          </a:p>
          <a:p>
            <a:pPr indent="-311150" lvl="0" marL="457200" rtl="0" algn="l">
              <a:spcBef>
                <a:spcPts val="0"/>
              </a:spcBef>
              <a:spcAft>
                <a:spcPts val="0"/>
              </a:spcAft>
              <a:buSzPts val="1300"/>
              <a:buChar char="●"/>
            </a:pPr>
            <a:r>
              <a:rPr lang="zh-TW"/>
              <a:t>For example, even though participants feel EO-S sentences are </a:t>
            </a:r>
            <a:r>
              <a:rPr lang="zh-TW"/>
              <a:t>appropriate</a:t>
            </a:r>
            <a:r>
              <a:rPr lang="zh-TW"/>
              <a:t>, still they will choose 6 instead of 7</a:t>
            </a:r>
            <a:endParaRPr/>
          </a:p>
          <a:p>
            <a:pPr indent="-311150" lvl="0" marL="457200" rtl="0" algn="l">
              <a:spcBef>
                <a:spcPts val="0"/>
              </a:spcBef>
              <a:spcAft>
                <a:spcPts val="0"/>
              </a:spcAft>
              <a:buSzPts val="1300"/>
              <a:buChar char="●"/>
            </a:pPr>
            <a:r>
              <a:rPr lang="zh-TW"/>
              <a:t>May have significant influence on the result of inverse readings.</a:t>
            </a:r>
            <a:endParaRPr/>
          </a:p>
          <a:p>
            <a:pPr indent="0" lvl="0" marL="0" rtl="0" algn="l">
              <a:spcBef>
                <a:spcPts val="1600"/>
              </a:spcBef>
              <a:spcAft>
                <a:spcPts val="0"/>
              </a:spcAft>
              <a:buNone/>
            </a:pPr>
            <a:r>
              <a:rPr lang="zh-TW"/>
              <a:t>Improved solution based on solution</a:t>
            </a:r>
            <a:r>
              <a:rPr lang="zh-TW">
                <a:solidFill>
                  <a:srgbClr val="434343"/>
                </a:solidFill>
              </a:rPr>
              <a:t> 1: </a:t>
            </a:r>
            <a:r>
              <a:rPr lang="zh-TW">
                <a:solidFill>
                  <a:srgbClr val="434343"/>
                </a:solidFill>
              </a:rPr>
              <a:t>show the sentence first, followed by the picture after </a:t>
            </a:r>
            <a:r>
              <a:rPr lang="zh-TW">
                <a:solidFill>
                  <a:schemeClr val="lt1"/>
                </a:solidFill>
              </a:rPr>
              <a:t>a short period of waiting time. </a:t>
            </a:r>
            <a:endParaRPr>
              <a:solidFill>
                <a:schemeClr val="lt1"/>
              </a:solidFill>
            </a:endParaRPr>
          </a:p>
          <a:p>
            <a:pPr indent="-311150" lvl="0" marL="457200" rtl="0" algn="l">
              <a:spcBef>
                <a:spcPts val="1600"/>
              </a:spcBef>
              <a:spcAft>
                <a:spcPts val="0"/>
              </a:spcAft>
              <a:buClr>
                <a:srgbClr val="434343"/>
              </a:buClr>
              <a:buSzPts val="1300"/>
              <a:buChar char="●"/>
            </a:pPr>
            <a:r>
              <a:rPr lang="zh-TW">
                <a:solidFill>
                  <a:srgbClr val="434343"/>
                </a:solidFill>
              </a:rPr>
              <a:t>This may help subjects to form a understanding of the sentence without being influenced by the picture. </a:t>
            </a:r>
            <a:endParaRPr>
              <a:solidFill>
                <a:srgbClr val="434343"/>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4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 Sepcial Case</a:t>
            </a:r>
            <a:endParaRPr/>
          </a:p>
        </p:txBody>
      </p:sp>
      <p:sp>
        <p:nvSpPr>
          <p:cNvPr id="426" name="Google Shape;426;p4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434343"/>
                </a:solidFill>
              </a:rPr>
              <a:t>The only one participant who studys in America</a:t>
            </a:r>
            <a:endParaRPr>
              <a:solidFill>
                <a:srgbClr val="434343"/>
              </a:solidFill>
            </a:endParaRPr>
          </a:p>
          <a:p>
            <a:pPr indent="-311150" lvl="0" marL="457200" rtl="0" algn="l">
              <a:spcBef>
                <a:spcPts val="1600"/>
              </a:spcBef>
              <a:spcAft>
                <a:spcPts val="0"/>
              </a:spcAft>
              <a:buClr>
                <a:srgbClr val="434343"/>
              </a:buClr>
              <a:buSzPts val="1300"/>
              <a:buChar char="●"/>
            </a:pPr>
            <a:r>
              <a:rPr lang="zh-TW">
                <a:solidFill>
                  <a:srgbClr val="434343"/>
                </a:solidFill>
              </a:rPr>
              <a:t>Directly pointed out that a double-quantifier Chinese sentence should have two possible readings: surface and inverse. </a:t>
            </a:r>
            <a:endParaRPr>
              <a:solidFill>
                <a:srgbClr val="434343"/>
              </a:solidFill>
            </a:endParaRPr>
          </a:p>
          <a:p>
            <a:pPr indent="-311150" lvl="0" marL="457200" rtl="0" algn="l">
              <a:spcBef>
                <a:spcPts val="0"/>
              </a:spcBef>
              <a:spcAft>
                <a:spcPts val="0"/>
              </a:spcAft>
              <a:buClr>
                <a:srgbClr val="434343"/>
              </a:buClr>
              <a:buSzPts val="1300"/>
              <a:buChar char="●"/>
            </a:pPr>
            <a:r>
              <a:rPr lang="zh-TW">
                <a:solidFill>
                  <a:srgbClr val="434343"/>
                </a:solidFill>
              </a:rPr>
              <a:t>Felt surprised when informed that in Chinese scope ambiguity reading is not allowed. </a:t>
            </a:r>
            <a:endParaRPr>
              <a:solidFill>
                <a:srgbClr val="434343"/>
              </a:solidFill>
            </a:endParaRPr>
          </a:p>
          <a:p>
            <a:pPr indent="0" lvl="0" marL="0" rtl="0" algn="l">
              <a:spcBef>
                <a:spcPts val="1600"/>
              </a:spcBef>
              <a:spcAft>
                <a:spcPts val="0"/>
              </a:spcAft>
              <a:buNone/>
            </a:pPr>
            <a:r>
              <a:rPr lang="zh-TW">
                <a:solidFill>
                  <a:srgbClr val="434343"/>
                </a:solidFill>
              </a:rPr>
              <a:t>While for other subjects, despite them may feel confused, they are not aware what causes the confusion.</a:t>
            </a:r>
            <a:endParaRPr>
              <a:solidFill>
                <a:srgbClr val="434343"/>
              </a:solidFill>
            </a:endParaRPr>
          </a:p>
          <a:p>
            <a:pPr indent="0" lvl="0" marL="0" rtl="0" algn="l">
              <a:spcBef>
                <a:spcPts val="1600"/>
              </a:spcBef>
              <a:spcAft>
                <a:spcPts val="1600"/>
              </a:spcAft>
              <a:buNone/>
            </a:pPr>
            <a:r>
              <a:t/>
            </a:r>
            <a:endParaRPr>
              <a:solidFill>
                <a:srgbClr val="434343"/>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4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Hypothesis of The Special Case</a:t>
            </a:r>
            <a:endParaRPr/>
          </a:p>
        </p:txBody>
      </p:sp>
      <p:sp>
        <p:nvSpPr>
          <p:cNvPr id="432" name="Google Shape;432;p4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lt1"/>
                </a:solidFill>
              </a:rPr>
              <a:t>English has effects on Chinese</a:t>
            </a:r>
            <a:r>
              <a:rPr lang="zh-TW"/>
              <a:t>. Long-time exposing to English environment causes the </a:t>
            </a:r>
            <a:r>
              <a:rPr lang="zh-TW"/>
              <a:t>acceptance</a:t>
            </a:r>
            <a:r>
              <a:rPr lang="zh-TW"/>
              <a:t> of scope ambiguity in Chinese.</a:t>
            </a:r>
            <a:endParaRPr>
              <a:solidFill>
                <a:srgbClr val="434343"/>
              </a:solidFill>
            </a:endParaRPr>
          </a:p>
          <a:p>
            <a:pPr indent="0" lvl="0" marL="0" rtl="0" algn="l">
              <a:spcBef>
                <a:spcPts val="1600"/>
              </a:spcBef>
              <a:spcAft>
                <a:spcPts val="0"/>
              </a:spcAft>
              <a:buNone/>
            </a:pPr>
            <a:r>
              <a:rPr lang="zh-TW">
                <a:solidFill>
                  <a:srgbClr val="434343"/>
                </a:solidFill>
              </a:rPr>
              <a:t>However, this </a:t>
            </a:r>
            <a:r>
              <a:rPr lang="zh-TW">
                <a:solidFill>
                  <a:srgbClr val="434343"/>
                </a:solidFill>
              </a:rPr>
              <a:t>hypothesis</a:t>
            </a:r>
            <a:r>
              <a:rPr lang="zh-TW">
                <a:solidFill>
                  <a:srgbClr val="434343"/>
                </a:solidFill>
              </a:rPr>
              <a:t> has been proved to be </a:t>
            </a:r>
            <a:r>
              <a:rPr lang="zh-TW">
                <a:solidFill>
                  <a:schemeClr val="lt1"/>
                </a:solidFill>
              </a:rPr>
              <a:t>false </a:t>
            </a:r>
            <a:r>
              <a:rPr lang="zh-TW">
                <a:solidFill>
                  <a:srgbClr val="434343"/>
                </a:solidFill>
              </a:rPr>
              <a:t>by previous researches: </a:t>
            </a:r>
            <a:r>
              <a:rPr lang="zh-TW">
                <a:solidFill>
                  <a:srgbClr val="434343"/>
                </a:solidFill>
              </a:rPr>
              <a:t>heritage Chinese speakers showed the prohibition of inverse reading in both Chinese and English.  (</a:t>
            </a:r>
            <a:r>
              <a:rPr lang="zh-TW">
                <a:solidFill>
                  <a:srgbClr val="434343"/>
                </a:solidFill>
              </a:rPr>
              <a:t>Scontras, Tsai, Mai &amp; Polinsky, 2014)</a:t>
            </a:r>
            <a:endParaRPr>
              <a:solidFill>
                <a:srgbClr val="434343"/>
              </a:solidFill>
            </a:endParaRPr>
          </a:p>
          <a:p>
            <a:pPr indent="-311150" lvl="0" marL="457200" rtl="0" algn="l">
              <a:spcBef>
                <a:spcPts val="1600"/>
              </a:spcBef>
              <a:spcAft>
                <a:spcPts val="0"/>
              </a:spcAft>
              <a:buClr>
                <a:srgbClr val="434343"/>
              </a:buClr>
              <a:buSzPts val="1300"/>
              <a:buChar char="●"/>
            </a:pPr>
            <a:r>
              <a:rPr i="1" lang="zh-TW">
                <a:solidFill>
                  <a:schemeClr val="lt1"/>
                </a:solidFill>
              </a:rPr>
              <a:t>Processing Scope Economy </a:t>
            </a:r>
            <a:r>
              <a:rPr lang="zh-TW">
                <a:solidFill>
                  <a:schemeClr val="lt1"/>
                </a:solidFill>
              </a:rPr>
              <a:t>principle</a:t>
            </a:r>
            <a:r>
              <a:rPr lang="zh-TW">
                <a:solidFill>
                  <a:srgbClr val="434343"/>
                </a:solidFill>
              </a:rPr>
              <a:t> (Anderson, 2004): </a:t>
            </a:r>
            <a:r>
              <a:rPr lang="zh-TW">
                <a:solidFill>
                  <a:srgbClr val="434343"/>
                </a:solidFill>
              </a:rPr>
              <a:t>Speakers tend to adopt the simpler grammar and surface structures.</a:t>
            </a:r>
            <a:endParaRPr>
              <a:solidFill>
                <a:srgbClr val="434343"/>
              </a:solidFill>
            </a:endParaRPr>
          </a:p>
          <a:p>
            <a:pPr indent="-311150" lvl="0" marL="457200" rtl="0" algn="l">
              <a:spcBef>
                <a:spcPts val="0"/>
              </a:spcBef>
              <a:spcAft>
                <a:spcPts val="0"/>
              </a:spcAft>
              <a:buClr>
                <a:srgbClr val="434343"/>
              </a:buClr>
              <a:buSzPts val="1300"/>
              <a:buChar char="●"/>
            </a:pPr>
            <a:r>
              <a:rPr lang="zh-TW">
                <a:solidFill>
                  <a:srgbClr val="434343"/>
                </a:solidFill>
              </a:rPr>
              <a:t>English speakers are more likely to choose surface readings, and when a </a:t>
            </a:r>
            <a:r>
              <a:rPr lang="zh-TW">
                <a:solidFill>
                  <a:schemeClr val="lt1"/>
                </a:solidFill>
              </a:rPr>
              <a:t>simpler grammar system </a:t>
            </a:r>
            <a:r>
              <a:rPr lang="zh-TW">
                <a:solidFill>
                  <a:srgbClr val="434343"/>
                </a:solidFill>
              </a:rPr>
              <a:t>(Chinese) is available, speakers will adopt it, even if it is not their domain language.</a:t>
            </a:r>
            <a:endParaRPr>
              <a:solidFill>
                <a:srgbClr val="434343"/>
              </a:solidFill>
            </a:endParaRPr>
          </a:p>
          <a:p>
            <a:pPr indent="0" lvl="0" marL="0" rtl="0" algn="l">
              <a:spcBef>
                <a:spcPts val="160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4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Other Issues Without Explanation</a:t>
            </a:r>
            <a:endParaRPr/>
          </a:p>
        </p:txBody>
      </p:sp>
      <p:sp>
        <p:nvSpPr>
          <p:cNvPr id="438" name="Google Shape;438;p48"/>
          <p:cNvSpPr txBox="1"/>
          <p:nvPr>
            <p:ph idx="1" type="body"/>
          </p:nvPr>
        </p:nvSpPr>
        <p:spPr>
          <a:xfrm>
            <a:off x="819150" y="16859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One pair of sentences has significantly </a:t>
            </a:r>
            <a:r>
              <a:rPr lang="zh-TW"/>
              <a:t>deviation</a:t>
            </a:r>
            <a:r>
              <a:rPr lang="zh-TW"/>
              <a:t> from the expected result: the sentences involves </a:t>
            </a:r>
            <a:r>
              <a:rPr lang="zh-TW">
                <a:solidFill>
                  <a:schemeClr val="lt1"/>
                </a:solidFill>
              </a:rPr>
              <a:t>sharks and pirates</a:t>
            </a:r>
            <a:r>
              <a:rPr lang="zh-TW"/>
              <a:t>. (S1 Every shark attacked a pirate/A s. attacked every p.) (S2 Every p. held a bottle/A p. held every b.)</a:t>
            </a:r>
            <a:endParaRPr/>
          </a:p>
          <a:p>
            <a:pPr indent="-311150" lvl="0" marL="457200" rtl="0" algn="l">
              <a:spcBef>
                <a:spcPts val="1600"/>
              </a:spcBef>
              <a:spcAft>
                <a:spcPts val="0"/>
              </a:spcAft>
              <a:buSzPts val="1300"/>
              <a:buChar char="●"/>
            </a:pPr>
            <a:r>
              <a:rPr lang="zh-TW"/>
              <a:t>Hypothesis: the </a:t>
            </a:r>
            <a:r>
              <a:rPr lang="zh-TW">
                <a:solidFill>
                  <a:schemeClr val="lt1"/>
                </a:solidFill>
              </a:rPr>
              <a:t>properties of nouns </a:t>
            </a:r>
            <a:r>
              <a:rPr lang="zh-TW"/>
              <a:t>involved have some influence on the scope </a:t>
            </a:r>
            <a:r>
              <a:rPr lang="zh-TW"/>
              <a:t>ambiguity.</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39" name="Google Shape;439;p48" title="Points scored"/>
          <p:cNvPicPr preferRelativeResize="0"/>
          <p:nvPr/>
        </p:nvPicPr>
        <p:blipFill>
          <a:blip r:embed="rId3">
            <a:alphaModFix/>
          </a:blip>
          <a:stretch>
            <a:fillRect/>
          </a:stretch>
        </p:blipFill>
        <p:spPr>
          <a:xfrm>
            <a:off x="819150" y="2669025"/>
            <a:ext cx="3599949" cy="2225950"/>
          </a:xfrm>
          <a:prstGeom prst="rect">
            <a:avLst/>
          </a:prstGeom>
          <a:noFill/>
          <a:ln>
            <a:noFill/>
          </a:ln>
        </p:spPr>
      </p:pic>
      <p:pic>
        <p:nvPicPr>
          <p:cNvPr id="440" name="Google Shape;440;p48" title="Points scored"/>
          <p:cNvPicPr preferRelativeResize="0"/>
          <p:nvPr/>
        </p:nvPicPr>
        <p:blipFill>
          <a:blip r:embed="rId4">
            <a:alphaModFix/>
          </a:blip>
          <a:stretch>
            <a:fillRect/>
          </a:stretch>
        </p:blipFill>
        <p:spPr>
          <a:xfrm>
            <a:off x="4501002" y="2693825"/>
            <a:ext cx="3599922" cy="2225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4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Conclusion</a:t>
            </a:r>
            <a:endParaRPr/>
          </a:p>
        </p:txBody>
      </p:sp>
      <p:sp>
        <p:nvSpPr>
          <p:cNvPr id="446" name="Google Shape;446;p4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Our experiment is based on an paper published at </a:t>
            </a:r>
            <a:r>
              <a:rPr lang="zh-TW">
                <a:solidFill>
                  <a:srgbClr val="434343"/>
                </a:solidFill>
              </a:rPr>
              <a:t>2014. Both </a:t>
            </a:r>
            <a:r>
              <a:rPr lang="zh-TW">
                <a:solidFill>
                  <a:schemeClr val="lt1"/>
                </a:solidFill>
              </a:rPr>
              <a:t>English native speakers </a:t>
            </a:r>
            <a:r>
              <a:rPr lang="zh-TW">
                <a:solidFill>
                  <a:srgbClr val="434343"/>
                </a:solidFill>
              </a:rPr>
              <a:t>and </a:t>
            </a:r>
            <a:r>
              <a:rPr lang="zh-TW">
                <a:solidFill>
                  <a:schemeClr val="lt1"/>
                </a:solidFill>
              </a:rPr>
              <a:t>Chinese-English bilingual speakers</a:t>
            </a:r>
            <a:r>
              <a:rPr lang="zh-TW">
                <a:solidFill>
                  <a:srgbClr val="434343"/>
                </a:solidFill>
              </a:rPr>
              <a:t> are involved. (</a:t>
            </a:r>
            <a:r>
              <a:rPr lang="zh-TW">
                <a:solidFill>
                  <a:srgbClr val="434343"/>
                </a:solidFill>
              </a:rPr>
              <a:t>Scontras, Tsai, Mai &amp; Polinsky, 2014)</a:t>
            </a:r>
            <a:endParaRPr>
              <a:solidFill>
                <a:srgbClr val="434343"/>
              </a:solidFill>
            </a:endParaRPr>
          </a:p>
          <a:p>
            <a:pPr indent="-311150" lvl="0" marL="457200" rtl="0" algn="l">
              <a:spcBef>
                <a:spcPts val="0"/>
              </a:spcBef>
              <a:spcAft>
                <a:spcPts val="0"/>
              </a:spcAft>
              <a:buSzPts val="1300"/>
              <a:buChar char="●"/>
            </a:pPr>
            <a:r>
              <a:rPr lang="zh-TW"/>
              <a:t>Our main hypothesis is Chinese does not allow scope ambiguity and this property of Chinese will </a:t>
            </a:r>
            <a:r>
              <a:rPr lang="zh-TW">
                <a:solidFill>
                  <a:schemeClr val="lt1"/>
                </a:solidFill>
              </a:rPr>
              <a:t>transfer</a:t>
            </a:r>
            <a:r>
              <a:rPr lang="zh-TW"/>
              <a:t> to Chinese native speakers’ second language (English).</a:t>
            </a:r>
            <a:endParaRPr/>
          </a:p>
          <a:p>
            <a:pPr indent="-311150" lvl="0" marL="457200" rtl="0" algn="l">
              <a:spcBef>
                <a:spcPts val="0"/>
              </a:spcBef>
              <a:spcAft>
                <a:spcPts val="0"/>
              </a:spcAft>
              <a:buSzPts val="1300"/>
              <a:buChar char="●"/>
            </a:pPr>
            <a:r>
              <a:rPr lang="zh-TW"/>
              <a:t>Our results are generally consist with the hypothesis, but there are other issues that require our attention.</a:t>
            </a:r>
            <a:endParaRPr/>
          </a:p>
          <a:p>
            <a:pPr indent="0" lvl="0" marL="0" rtl="0" algn="l">
              <a:spcBef>
                <a:spcPts val="16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5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References</a:t>
            </a:r>
            <a:endParaRPr/>
          </a:p>
        </p:txBody>
      </p:sp>
      <p:sp>
        <p:nvSpPr>
          <p:cNvPr id="452" name="Google Shape;452;p50"/>
          <p:cNvSpPr txBox="1"/>
          <p:nvPr>
            <p:ph idx="1" type="body"/>
          </p:nvPr>
        </p:nvSpPr>
        <p:spPr>
          <a:xfrm>
            <a:off x="819150" y="1609725"/>
            <a:ext cx="79611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434343"/>
              </a:buClr>
              <a:buSzPts val="1300"/>
              <a:buAutoNum type="arabicPeriod"/>
            </a:pPr>
            <a:r>
              <a:rPr lang="zh-TW">
                <a:solidFill>
                  <a:srgbClr val="434343"/>
                </a:solidFill>
              </a:rPr>
              <a:t>Kearns, K. (2011). </a:t>
            </a:r>
            <a:r>
              <a:rPr i="1" lang="zh-TW">
                <a:solidFill>
                  <a:srgbClr val="434343"/>
                </a:solidFill>
              </a:rPr>
              <a:t>Semantics</a:t>
            </a:r>
            <a:r>
              <a:rPr lang="zh-TW">
                <a:solidFill>
                  <a:srgbClr val="434343"/>
                </a:solidFill>
              </a:rPr>
              <a:t>.</a:t>
            </a:r>
            <a:endParaRPr>
              <a:solidFill>
                <a:srgbClr val="434343"/>
              </a:solidFill>
            </a:endParaRPr>
          </a:p>
          <a:p>
            <a:pPr indent="-311150" lvl="0" marL="457200" rtl="0" algn="l">
              <a:spcBef>
                <a:spcPts val="0"/>
              </a:spcBef>
              <a:spcAft>
                <a:spcPts val="0"/>
              </a:spcAft>
              <a:buClr>
                <a:srgbClr val="434343"/>
              </a:buClr>
              <a:buSzPts val="1300"/>
              <a:buAutoNum type="arabicPeriod"/>
            </a:pPr>
            <a:r>
              <a:rPr i="1" lang="zh-TW">
                <a:solidFill>
                  <a:srgbClr val="434343"/>
                </a:solidFill>
              </a:rPr>
              <a:t>What Are the Main Types of Ambiguity?</a:t>
            </a:r>
            <a:r>
              <a:rPr lang="zh-TW">
                <a:solidFill>
                  <a:srgbClr val="434343"/>
                </a:solidFill>
              </a:rPr>
              <a:t> (n.d.). Flax interactive language learning. Retrieved April 23, 2018, from </a:t>
            </a:r>
            <a:r>
              <a:rPr lang="zh-TW">
                <a:solidFill>
                  <a:srgbClr val="434343"/>
                </a:solidFill>
                <a:uFill>
                  <a:noFill/>
                </a:uFill>
                <a:hlinkClick r:id="rId3"/>
              </a:rPr>
              <a:t>http://flax.nzdl.org/greenstone3/flax;jsessionid=052401C6323F0CF2209B8A03DDD5FA55?a=d&amp;c=BAWEAH&amp;d=D2526&amp;dt=simple&amp;p.a=b&amp;p.s=ClassifierBrowse</a:t>
            </a:r>
            <a:r>
              <a:rPr lang="zh-TW">
                <a:solidFill>
                  <a:srgbClr val="434343"/>
                </a:solidFill>
              </a:rPr>
              <a:t>. </a:t>
            </a:r>
            <a:endParaRPr>
              <a:solidFill>
                <a:srgbClr val="434343"/>
              </a:solidFill>
            </a:endParaRPr>
          </a:p>
          <a:p>
            <a:pPr indent="-311150" lvl="0" marL="457200" rtl="0" algn="l">
              <a:spcBef>
                <a:spcPts val="0"/>
              </a:spcBef>
              <a:spcAft>
                <a:spcPts val="0"/>
              </a:spcAft>
              <a:buClr>
                <a:srgbClr val="434343"/>
              </a:buClr>
              <a:buSzPts val="1300"/>
              <a:buAutoNum type="arabicPeriod"/>
            </a:pPr>
            <a:r>
              <a:rPr lang="zh-TW">
                <a:solidFill>
                  <a:srgbClr val="434343"/>
                </a:solidFill>
              </a:rPr>
              <a:t>Kurtzman, H. S., &amp; MacDonald, M. C. (1993). Resolution of quantifier scope ambiguities. </a:t>
            </a:r>
            <a:r>
              <a:rPr i="1" lang="zh-TW">
                <a:solidFill>
                  <a:srgbClr val="434343"/>
                </a:solidFill>
              </a:rPr>
              <a:t>Cognition,</a:t>
            </a:r>
            <a:r>
              <a:rPr lang="zh-TW">
                <a:solidFill>
                  <a:srgbClr val="434343"/>
                </a:solidFill>
              </a:rPr>
              <a:t> </a:t>
            </a:r>
            <a:r>
              <a:rPr i="1" lang="zh-TW">
                <a:solidFill>
                  <a:srgbClr val="434343"/>
                </a:solidFill>
              </a:rPr>
              <a:t>48</a:t>
            </a:r>
            <a:r>
              <a:rPr lang="zh-TW">
                <a:solidFill>
                  <a:srgbClr val="434343"/>
                </a:solidFill>
              </a:rPr>
              <a:t>, 243-279. Retrieved April 23, 2018, from http://citeseerx.ist.psu.edu/viewdoc/download?doi=10.1.1.460.4104&amp;rep=rep1&amp;type=pdf</a:t>
            </a:r>
            <a:endParaRPr>
              <a:solidFill>
                <a:srgbClr val="434343"/>
              </a:solidFill>
            </a:endParaRPr>
          </a:p>
          <a:p>
            <a:pPr indent="-311150" lvl="0" marL="457200" rtl="0" algn="l">
              <a:spcBef>
                <a:spcPts val="0"/>
              </a:spcBef>
              <a:spcAft>
                <a:spcPts val="0"/>
              </a:spcAft>
              <a:buClr>
                <a:srgbClr val="434343"/>
              </a:buClr>
              <a:buSzPts val="1300"/>
              <a:buAutoNum type="arabicPeriod"/>
            </a:pPr>
            <a:r>
              <a:rPr lang="zh-TW">
                <a:solidFill>
                  <a:srgbClr val="434343"/>
                </a:solidFill>
              </a:rPr>
              <a:t>Scontras, G., Tsai, C. E., Mai, K., &amp; Polinsky, M. (2014). Revisiting inverse scope: An experimental study of Chinese and English. Retrieved April 23, 2018, from </a:t>
            </a:r>
            <a:r>
              <a:rPr lang="zh-TW">
                <a:solidFill>
                  <a:srgbClr val="434343"/>
                </a:solidFill>
                <a:uFill>
                  <a:noFill/>
                </a:uFill>
                <a:hlinkClick r:id="rId4"/>
              </a:rPr>
              <a:t>https://scholar.harvard.edu/files/mpolinsky/files/chinese_scope_sub.pdf</a:t>
            </a:r>
            <a:r>
              <a:rPr lang="zh-TW">
                <a:solidFill>
                  <a:srgbClr val="434343"/>
                </a:solidFill>
              </a:rPr>
              <a:t>.</a:t>
            </a:r>
            <a:endParaRPr>
              <a:solidFill>
                <a:srgbClr val="434343"/>
              </a:solidFill>
            </a:endParaRPr>
          </a:p>
          <a:p>
            <a:pPr indent="-311150" lvl="0" marL="457200" rtl="0" algn="l">
              <a:spcBef>
                <a:spcPts val="0"/>
              </a:spcBef>
              <a:spcAft>
                <a:spcPts val="0"/>
              </a:spcAft>
              <a:buClr>
                <a:srgbClr val="434343"/>
              </a:buClr>
              <a:buSzPts val="1300"/>
              <a:buFont typeface="Times New Roman"/>
              <a:buAutoNum type="arabicPeriod"/>
            </a:pPr>
            <a:r>
              <a:rPr lang="zh-TW">
                <a:solidFill>
                  <a:srgbClr val="434343"/>
                </a:solidFill>
              </a:rPr>
              <a:t>Scontras, G., Tsai, C. E., Mai, K., &amp; Polinsky, M. (2017). Cross-linguistic scope ambiguity: When two systems meet. </a:t>
            </a:r>
            <a:r>
              <a:rPr i="1" lang="zh-TW">
                <a:solidFill>
                  <a:srgbClr val="434343"/>
                </a:solidFill>
              </a:rPr>
              <a:t>Glossa: a journal of general linguistics, 2(1)</a:t>
            </a:r>
            <a:r>
              <a:rPr lang="zh-TW">
                <a:solidFill>
                  <a:srgbClr val="434343"/>
                </a:solidFill>
              </a:rPr>
              <a:t>, 1-28. Retrieved April 23, 2018, from https://doi.org/10.5334/gjgl.198</a:t>
            </a:r>
            <a:endParaRPr>
              <a:solidFill>
                <a:srgbClr val="434343"/>
              </a:solidFill>
            </a:endParaRPr>
          </a:p>
          <a:p>
            <a:pPr indent="0" lvl="0" marL="0" rtl="0" algn="l">
              <a:spcBef>
                <a:spcPts val="1600"/>
              </a:spcBef>
              <a:spcAft>
                <a:spcPts val="1600"/>
              </a:spcAft>
              <a:buNone/>
            </a:pPr>
            <a:r>
              <a:t/>
            </a:r>
            <a:endParaRPr>
              <a:solidFill>
                <a:srgbClr val="233A44"/>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5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References</a:t>
            </a:r>
            <a:endParaRPr/>
          </a:p>
        </p:txBody>
      </p:sp>
      <p:sp>
        <p:nvSpPr>
          <p:cNvPr id="458" name="Google Shape;458;p5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startAt="6"/>
            </a:pPr>
            <a:r>
              <a:rPr lang="zh-TW"/>
              <a:t>W</a:t>
            </a:r>
            <a:r>
              <a:rPr lang="zh-TW">
                <a:solidFill>
                  <a:srgbClr val="434343"/>
                </a:solidFill>
              </a:rPr>
              <a:t>u, H. C., Liu, L., Liu, Y. B., &amp; Larson, R. (2017). Rethingking quantifier scope in Mandarin. Retrieved April 23, 2018, from  </a:t>
            </a:r>
            <a:r>
              <a:rPr lang="zh-TW">
                <a:solidFill>
                  <a:srgbClr val="434343"/>
                </a:solidFill>
                <a:uFill>
                  <a:noFill/>
                </a:uFill>
                <a:hlinkClick r:id="rId3"/>
              </a:rPr>
              <a:t>http://iceland2017.nelsconference.org/wp-content/uploads/2017/08/Larson-Wu-Liu-Liu-Mar.pdf</a:t>
            </a:r>
            <a:endParaRPr>
              <a:solidFill>
                <a:srgbClr val="434343"/>
              </a:solidFill>
            </a:endParaRPr>
          </a:p>
          <a:p>
            <a:pPr indent="-311150" lvl="0" marL="457200" rtl="0" algn="l">
              <a:spcBef>
                <a:spcPts val="0"/>
              </a:spcBef>
              <a:spcAft>
                <a:spcPts val="0"/>
              </a:spcAft>
              <a:buClr>
                <a:srgbClr val="434343"/>
              </a:buClr>
              <a:buSzPts val="1300"/>
              <a:buAutoNum type="arabicPeriod" startAt="6"/>
            </a:pPr>
            <a:r>
              <a:rPr lang="zh-TW">
                <a:solidFill>
                  <a:srgbClr val="434343"/>
                </a:solidFill>
              </a:rPr>
              <a:t>Anderson, C. (2004). </a:t>
            </a:r>
            <a:r>
              <a:rPr i="1" lang="zh-TW">
                <a:solidFill>
                  <a:srgbClr val="434343"/>
                </a:solidFill>
              </a:rPr>
              <a:t>The structure and real-time comprehension of quantifier scope ambiguity.</a:t>
            </a:r>
            <a:endParaRPr i="1">
              <a:solidFill>
                <a:srgbClr val="434343"/>
              </a:solidFill>
            </a:endParaRPr>
          </a:p>
          <a:p>
            <a:pPr indent="-311150" lvl="0" marL="457200" rtl="0" algn="l">
              <a:spcBef>
                <a:spcPts val="0"/>
              </a:spcBef>
              <a:spcAft>
                <a:spcPts val="0"/>
              </a:spcAft>
              <a:buClr>
                <a:srgbClr val="434343"/>
              </a:buClr>
              <a:buSzPts val="1300"/>
              <a:buAutoNum type="arabicPeriod" startAt="6"/>
            </a:pPr>
            <a:r>
              <a:rPr lang="zh-TW">
                <a:solidFill>
                  <a:srgbClr val="434343"/>
                </a:solidFill>
              </a:rPr>
              <a:t>Pavlov, I. P.  (1927). </a:t>
            </a:r>
            <a:r>
              <a:rPr i="1" lang="zh-TW">
                <a:solidFill>
                  <a:srgbClr val="434343"/>
                </a:solidFill>
              </a:rPr>
              <a:t>Conditioned reflexe.</a:t>
            </a:r>
            <a:endParaRPr i="1">
              <a:solidFill>
                <a:srgbClr val="434343"/>
              </a:solidFill>
            </a:endParaRPr>
          </a:p>
          <a:p>
            <a:pPr indent="-311150" lvl="0" marL="457200" rtl="0" algn="l">
              <a:spcBef>
                <a:spcPts val="0"/>
              </a:spcBef>
              <a:spcAft>
                <a:spcPts val="0"/>
              </a:spcAft>
              <a:buSzPts val="1300"/>
              <a:buAutoNum type="arabicPeriod" startAt="6"/>
            </a:pPr>
            <a:r>
              <a:rPr lang="zh-TW">
                <a:solidFill>
                  <a:srgbClr val="434343"/>
                </a:solidFill>
              </a:rPr>
              <a:t>Wendt, P. R. (1956). The language of pictures. </a:t>
            </a:r>
            <a:r>
              <a:rPr i="1" lang="zh-TW">
                <a:solidFill>
                  <a:srgbClr val="434343"/>
                </a:solidFill>
              </a:rPr>
              <a:t>ETC: a review of general semantics, 13</a:t>
            </a:r>
            <a:r>
              <a:rPr lang="zh-TW">
                <a:solidFill>
                  <a:srgbClr val="434343"/>
                </a:solidFill>
              </a:rPr>
              <a:t>, </a:t>
            </a:r>
            <a:r>
              <a:rPr lang="zh-TW"/>
              <a:t>281-288. </a:t>
            </a:r>
            <a:r>
              <a:rPr lang="zh-TW">
                <a:solidFill>
                  <a:srgbClr val="333333"/>
                </a:solidFill>
              </a:rPr>
              <a:t>Retrieved April 23, 2018, from </a:t>
            </a:r>
            <a:r>
              <a:rPr lang="zh-TW">
                <a:solidFill>
                  <a:srgbClr val="233A44"/>
                </a:solidFill>
              </a:rPr>
              <a:t>http://www.jstor.org/stable/42581627?read-now=1&amp;seq=1#page_scan_tab_contents</a:t>
            </a:r>
            <a:endParaRPr/>
          </a:p>
          <a:p>
            <a:pPr indent="0" lvl="0" marL="0" rtl="0" algn="l">
              <a:spcBef>
                <a:spcPts val="1600"/>
              </a:spcBef>
              <a:spcAft>
                <a:spcPts val="0"/>
              </a:spcAft>
              <a:buNone/>
            </a:pPr>
            <a:r>
              <a:t/>
            </a:r>
            <a:endParaRPr i="1">
              <a:solidFill>
                <a:srgbClr val="233A44"/>
              </a:solidFill>
            </a:endParaRPr>
          </a:p>
          <a:p>
            <a:pPr indent="0" lvl="0" marL="0" rtl="0" algn="l">
              <a:spcBef>
                <a:spcPts val="1600"/>
              </a:spcBef>
              <a:spcAft>
                <a:spcPts val="0"/>
              </a:spcAft>
              <a:buNone/>
            </a:pPr>
            <a:r>
              <a:t/>
            </a:r>
            <a:endParaRPr>
              <a:solidFill>
                <a:srgbClr val="233A44"/>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Introduction &amp; Literature Review</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a:p>
        </p:txBody>
      </p:sp>
      <p:sp>
        <p:nvSpPr>
          <p:cNvPr id="148" name="Google Shape;148;p16"/>
          <p:cNvSpPr txBox="1"/>
          <p:nvPr>
            <p:ph idx="1" type="body"/>
          </p:nvPr>
        </p:nvSpPr>
        <p:spPr>
          <a:xfrm>
            <a:off x="710425" y="1670000"/>
            <a:ext cx="7934700" cy="27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800"/>
              <a:t>Scope Ambiguity (Cont’d)</a:t>
            </a:r>
            <a:endParaRPr sz="1800"/>
          </a:p>
          <a:p>
            <a:pPr indent="-342900" lvl="0" marL="457200" rtl="0" algn="l">
              <a:spcBef>
                <a:spcPts val="1600"/>
              </a:spcBef>
              <a:spcAft>
                <a:spcPts val="0"/>
              </a:spcAft>
              <a:buSzPts val="1800"/>
              <a:buChar char="-"/>
            </a:pPr>
            <a:r>
              <a:rPr lang="zh-TW" sz="1800"/>
              <a:t>L</a:t>
            </a:r>
            <a:r>
              <a:rPr lang="zh-TW" sz="1800"/>
              <a:t>ogico-semantic level (Kurtzman &amp; MacDonald, 1993)</a:t>
            </a:r>
            <a:endParaRPr sz="1800"/>
          </a:p>
          <a:p>
            <a:pPr indent="-342900" lvl="0" marL="457200" rtl="0" algn="l">
              <a:spcBef>
                <a:spcPts val="0"/>
              </a:spcBef>
              <a:spcAft>
                <a:spcPts val="0"/>
              </a:spcAft>
              <a:buSzPts val="1800"/>
              <a:buChar char="-"/>
            </a:pPr>
            <a:r>
              <a:rPr lang="zh-TW" sz="1800"/>
              <a:t>Quantifier scope</a:t>
            </a:r>
            <a:endParaRPr sz="1800"/>
          </a:p>
          <a:p>
            <a:pPr indent="-342900" lvl="0" marL="457200" rtl="0" algn="l">
              <a:spcBef>
                <a:spcPts val="0"/>
              </a:spcBef>
              <a:spcAft>
                <a:spcPts val="0"/>
              </a:spcAft>
              <a:buSzPts val="1800"/>
              <a:buChar char="-"/>
            </a:pPr>
            <a:r>
              <a:rPr lang="zh-TW" sz="1800"/>
              <a:t>If every / some / a / many / a few / appears more than or equal to  two in determiner position</a:t>
            </a:r>
            <a:endParaRPr sz="1800"/>
          </a:p>
          <a:p>
            <a:pPr indent="-342900" lvl="0" marL="457200" rtl="0" algn="l">
              <a:spcBef>
                <a:spcPts val="0"/>
              </a:spcBef>
              <a:spcAft>
                <a:spcPts val="0"/>
              </a:spcAft>
              <a:buSzPts val="1800"/>
              <a:buChar char="-"/>
            </a:pPr>
            <a:r>
              <a:rPr lang="zh-TW" sz="1800"/>
              <a:t>Scope ambiguity may occur</a:t>
            </a:r>
            <a:endParaRPr sz="1800"/>
          </a:p>
          <a:p>
            <a:pPr indent="-342900" lvl="0" marL="457200" rtl="0" algn="l">
              <a:spcBef>
                <a:spcPts val="0"/>
              </a:spcBef>
              <a:spcAft>
                <a:spcPts val="0"/>
              </a:spcAft>
              <a:buSzPts val="1800"/>
              <a:buChar char="-"/>
            </a:pPr>
            <a:r>
              <a:rPr lang="zh-TW" sz="1800"/>
              <a:t>One sentence with two different logical structures with different relative scope</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52"/>
          <p:cNvSpPr txBox="1"/>
          <p:nvPr>
            <p:ph type="title"/>
          </p:nvPr>
        </p:nvSpPr>
        <p:spPr>
          <a:xfrm>
            <a:off x="3551250" y="1973300"/>
            <a:ext cx="20415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4800"/>
              <a:t>Q&amp;A</a:t>
            </a:r>
            <a:endParaRPr b="1" sz="4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5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Methodology</a:t>
            </a:r>
            <a:endParaRPr/>
          </a:p>
        </p:txBody>
      </p:sp>
      <p:sp>
        <p:nvSpPr>
          <p:cNvPr id="469" name="Google Shape;469;p53"/>
          <p:cNvSpPr txBox="1"/>
          <p:nvPr>
            <p:ph idx="1" type="body"/>
          </p:nvPr>
        </p:nvSpPr>
        <p:spPr>
          <a:xfrm>
            <a:off x="514350" y="1554775"/>
            <a:ext cx="5415300" cy="3816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zh-TW"/>
              <a:t>Three types of statement are provided in the survey - </a:t>
            </a:r>
            <a:r>
              <a:rPr b="1" lang="zh-TW">
                <a:highlight>
                  <a:srgbClr val="00FF00"/>
                </a:highlight>
              </a:rPr>
              <a:t>Surface meaning</a:t>
            </a:r>
            <a:endParaRPr b="1">
              <a:highlight>
                <a:srgbClr val="00FF00"/>
              </a:highlight>
            </a:endParaRPr>
          </a:p>
        </p:txBody>
      </p:sp>
      <p:pic>
        <p:nvPicPr>
          <p:cNvPr id="470" name="Google Shape;470;p53"/>
          <p:cNvPicPr preferRelativeResize="0"/>
          <p:nvPr/>
        </p:nvPicPr>
        <p:blipFill>
          <a:blip r:embed="rId3">
            <a:alphaModFix/>
          </a:blip>
          <a:stretch>
            <a:fillRect/>
          </a:stretch>
        </p:blipFill>
        <p:spPr>
          <a:xfrm>
            <a:off x="516900" y="2579650"/>
            <a:ext cx="2536326" cy="2274226"/>
          </a:xfrm>
          <a:prstGeom prst="rect">
            <a:avLst/>
          </a:prstGeom>
          <a:noFill/>
          <a:ln>
            <a:noFill/>
          </a:ln>
        </p:spPr>
      </p:pic>
      <p:sp>
        <p:nvSpPr>
          <p:cNvPr id="471" name="Google Shape;471;p53"/>
          <p:cNvSpPr txBox="1"/>
          <p:nvPr>
            <p:ph idx="1" type="body"/>
          </p:nvPr>
        </p:nvSpPr>
        <p:spPr>
          <a:xfrm>
            <a:off x="519500" y="2046425"/>
            <a:ext cx="2591700" cy="3816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zh-TW"/>
              <a:t>Native English Speaker - OE - Surface</a:t>
            </a:r>
            <a:endParaRPr b="1">
              <a:highlight>
                <a:srgbClr val="FF9900"/>
              </a:highlight>
            </a:endParaRPr>
          </a:p>
        </p:txBody>
      </p:sp>
      <p:pic>
        <p:nvPicPr>
          <p:cNvPr id="472" name="Google Shape;472;p53"/>
          <p:cNvPicPr preferRelativeResize="0"/>
          <p:nvPr/>
        </p:nvPicPr>
        <p:blipFill>
          <a:blip r:embed="rId4">
            <a:alphaModFix/>
          </a:blip>
          <a:stretch>
            <a:fillRect/>
          </a:stretch>
        </p:blipFill>
        <p:spPr>
          <a:xfrm>
            <a:off x="3258775" y="2517500"/>
            <a:ext cx="2647300" cy="2321201"/>
          </a:xfrm>
          <a:prstGeom prst="rect">
            <a:avLst/>
          </a:prstGeom>
          <a:noFill/>
          <a:ln>
            <a:noFill/>
          </a:ln>
        </p:spPr>
      </p:pic>
      <p:sp>
        <p:nvSpPr>
          <p:cNvPr id="473" name="Google Shape;473;p53"/>
          <p:cNvSpPr txBox="1"/>
          <p:nvPr>
            <p:ph idx="1" type="body"/>
          </p:nvPr>
        </p:nvSpPr>
        <p:spPr>
          <a:xfrm>
            <a:off x="3258775" y="2068825"/>
            <a:ext cx="2709600" cy="3816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zh-TW"/>
              <a:t>Bilingual English Speaker- EO - Surface</a:t>
            </a:r>
            <a:endParaRPr b="1">
              <a:highlight>
                <a:srgbClr val="FF9900"/>
              </a:highlight>
            </a:endParaRPr>
          </a:p>
        </p:txBody>
      </p:sp>
      <p:pic>
        <p:nvPicPr>
          <p:cNvPr id="474" name="Google Shape;474;p53"/>
          <p:cNvPicPr preferRelativeResize="0"/>
          <p:nvPr/>
        </p:nvPicPr>
        <p:blipFill>
          <a:blip r:embed="rId5">
            <a:alphaModFix/>
          </a:blip>
          <a:stretch>
            <a:fillRect/>
          </a:stretch>
        </p:blipFill>
        <p:spPr>
          <a:xfrm>
            <a:off x="6147325" y="2698600"/>
            <a:ext cx="2323524" cy="2078347"/>
          </a:xfrm>
          <a:prstGeom prst="rect">
            <a:avLst/>
          </a:prstGeom>
          <a:noFill/>
          <a:ln>
            <a:noFill/>
          </a:ln>
        </p:spPr>
      </p:pic>
      <p:sp>
        <p:nvSpPr>
          <p:cNvPr id="475" name="Google Shape;475;p53"/>
          <p:cNvSpPr txBox="1"/>
          <p:nvPr>
            <p:ph idx="1" type="body"/>
          </p:nvPr>
        </p:nvSpPr>
        <p:spPr>
          <a:xfrm>
            <a:off x="6097725" y="1992625"/>
            <a:ext cx="2176500" cy="5250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zh-TW"/>
              <a:t>Bilingual English Speaker</a:t>
            </a:r>
            <a:br>
              <a:rPr lang="zh-TW"/>
            </a:br>
            <a:r>
              <a:rPr lang="zh-TW"/>
              <a:t>- EO - Surface (Chinese)</a:t>
            </a:r>
            <a:endParaRPr b="1">
              <a:highlight>
                <a:srgbClr val="FF9900"/>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5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Methodology</a:t>
            </a:r>
            <a:endParaRPr/>
          </a:p>
        </p:txBody>
      </p:sp>
      <p:sp>
        <p:nvSpPr>
          <p:cNvPr id="481" name="Google Shape;481;p54"/>
          <p:cNvSpPr txBox="1"/>
          <p:nvPr>
            <p:ph idx="1" type="body"/>
          </p:nvPr>
        </p:nvSpPr>
        <p:spPr>
          <a:xfrm>
            <a:off x="514350" y="1554775"/>
            <a:ext cx="4999800" cy="3816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zh-TW"/>
              <a:t>Three types of statement are provided in the survey - </a:t>
            </a:r>
            <a:r>
              <a:rPr b="1" lang="zh-TW">
                <a:highlight>
                  <a:srgbClr val="00FFFF"/>
                </a:highlight>
              </a:rPr>
              <a:t>Inverse Meaning</a:t>
            </a:r>
            <a:endParaRPr b="1">
              <a:highlight>
                <a:srgbClr val="00FFFF"/>
              </a:highlight>
            </a:endParaRPr>
          </a:p>
        </p:txBody>
      </p:sp>
      <p:pic>
        <p:nvPicPr>
          <p:cNvPr id="482" name="Google Shape;482;p54"/>
          <p:cNvPicPr preferRelativeResize="0"/>
          <p:nvPr/>
        </p:nvPicPr>
        <p:blipFill>
          <a:blip r:embed="rId3">
            <a:alphaModFix/>
          </a:blip>
          <a:stretch>
            <a:fillRect/>
          </a:stretch>
        </p:blipFill>
        <p:spPr>
          <a:xfrm>
            <a:off x="540950" y="2584599"/>
            <a:ext cx="2454474" cy="2116876"/>
          </a:xfrm>
          <a:prstGeom prst="rect">
            <a:avLst/>
          </a:prstGeom>
          <a:noFill/>
          <a:ln>
            <a:noFill/>
          </a:ln>
        </p:spPr>
      </p:pic>
      <p:sp>
        <p:nvSpPr>
          <p:cNvPr id="483" name="Google Shape;483;p54"/>
          <p:cNvSpPr txBox="1"/>
          <p:nvPr>
            <p:ph idx="1" type="body"/>
          </p:nvPr>
        </p:nvSpPr>
        <p:spPr>
          <a:xfrm>
            <a:off x="515975" y="2046425"/>
            <a:ext cx="2631900" cy="3816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zh-TW"/>
              <a:t>Native English Speaker - OE - Inverse</a:t>
            </a:r>
            <a:endParaRPr b="1">
              <a:highlight>
                <a:srgbClr val="FF9900"/>
              </a:highlight>
            </a:endParaRPr>
          </a:p>
        </p:txBody>
      </p:sp>
      <p:sp>
        <p:nvSpPr>
          <p:cNvPr id="484" name="Google Shape;484;p54"/>
          <p:cNvSpPr txBox="1"/>
          <p:nvPr>
            <p:ph idx="1" type="body"/>
          </p:nvPr>
        </p:nvSpPr>
        <p:spPr>
          <a:xfrm>
            <a:off x="6034600" y="2046425"/>
            <a:ext cx="2709600" cy="5376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zh-TW"/>
              <a:t>Bilingual English Speaker- EO - Inverse</a:t>
            </a:r>
            <a:br>
              <a:rPr lang="zh-TW"/>
            </a:br>
            <a:r>
              <a:rPr lang="zh-TW"/>
              <a:t>(Chinese)</a:t>
            </a:r>
            <a:endParaRPr b="1">
              <a:highlight>
                <a:srgbClr val="FF9900"/>
              </a:highlight>
            </a:endParaRPr>
          </a:p>
        </p:txBody>
      </p:sp>
      <p:pic>
        <p:nvPicPr>
          <p:cNvPr id="485" name="Google Shape;485;p54"/>
          <p:cNvPicPr preferRelativeResize="0"/>
          <p:nvPr/>
        </p:nvPicPr>
        <p:blipFill>
          <a:blip r:embed="rId4">
            <a:alphaModFix/>
          </a:blip>
          <a:stretch>
            <a:fillRect/>
          </a:stretch>
        </p:blipFill>
        <p:spPr>
          <a:xfrm>
            <a:off x="6076276" y="2660100"/>
            <a:ext cx="2454476" cy="2178601"/>
          </a:xfrm>
          <a:prstGeom prst="rect">
            <a:avLst/>
          </a:prstGeom>
          <a:noFill/>
          <a:ln>
            <a:noFill/>
          </a:ln>
        </p:spPr>
      </p:pic>
      <p:pic>
        <p:nvPicPr>
          <p:cNvPr id="486" name="Google Shape;486;p54"/>
          <p:cNvPicPr preferRelativeResize="0"/>
          <p:nvPr/>
        </p:nvPicPr>
        <p:blipFill>
          <a:blip r:embed="rId5">
            <a:alphaModFix/>
          </a:blip>
          <a:stretch>
            <a:fillRect/>
          </a:stretch>
        </p:blipFill>
        <p:spPr>
          <a:xfrm>
            <a:off x="3376425" y="2584025"/>
            <a:ext cx="2454475" cy="2121919"/>
          </a:xfrm>
          <a:prstGeom prst="rect">
            <a:avLst/>
          </a:prstGeom>
          <a:noFill/>
          <a:ln>
            <a:noFill/>
          </a:ln>
        </p:spPr>
      </p:pic>
      <p:sp>
        <p:nvSpPr>
          <p:cNvPr id="487" name="Google Shape;487;p54"/>
          <p:cNvSpPr txBox="1"/>
          <p:nvPr>
            <p:ph idx="1" type="body"/>
          </p:nvPr>
        </p:nvSpPr>
        <p:spPr>
          <a:xfrm>
            <a:off x="3258925" y="2068825"/>
            <a:ext cx="2709600" cy="3816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zh-TW"/>
              <a:t>Bilingual English Speaker- EO - Inverse</a:t>
            </a:r>
            <a:endParaRPr b="1">
              <a:highlight>
                <a:srgbClr val="FF9900"/>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Introduction &amp; Literature Review</a:t>
            </a:r>
            <a:endParaRPr/>
          </a:p>
        </p:txBody>
      </p:sp>
      <p:sp>
        <p:nvSpPr>
          <p:cNvPr id="154" name="Google Shape;154;p17"/>
          <p:cNvSpPr/>
          <p:nvPr/>
        </p:nvSpPr>
        <p:spPr>
          <a:xfrm>
            <a:off x="1163800" y="1730450"/>
            <a:ext cx="2614800" cy="5895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t>EO</a:t>
            </a:r>
            <a:endParaRPr sz="2000"/>
          </a:p>
        </p:txBody>
      </p:sp>
      <p:sp>
        <p:nvSpPr>
          <p:cNvPr id="155" name="Google Shape;155;p17"/>
          <p:cNvSpPr/>
          <p:nvPr/>
        </p:nvSpPr>
        <p:spPr>
          <a:xfrm>
            <a:off x="5452800" y="1730450"/>
            <a:ext cx="2614800" cy="5895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t>OE</a:t>
            </a:r>
            <a:endParaRPr sz="2000"/>
          </a:p>
        </p:txBody>
      </p:sp>
      <p:sp>
        <p:nvSpPr>
          <p:cNvPr id="156" name="Google Shape;156;p17"/>
          <p:cNvSpPr/>
          <p:nvPr/>
        </p:nvSpPr>
        <p:spPr>
          <a:xfrm>
            <a:off x="881350" y="2607100"/>
            <a:ext cx="1240200" cy="1240200"/>
          </a:xfrm>
          <a:prstGeom prst="ellipse">
            <a:avLst/>
          </a:prstGeom>
          <a:solidFill>
            <a:srgbClr val="99D97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t>Every</a:t>
            </a:r>
            <a:endParaRPr sz="2000"/>
          </a:p>
        </p:txBody>
      </p:sp>
      <p:sp>
        <p:nvSpPr>
          <p:cNvPr id="157" name="Google Shape;157;p17"/>
          <p:cNvSpPr/>
          <p:nvPr/>
        </p:nvSpPr>
        <p:spPr>
          <a:xfrm>
            <a:off x="7028497" y="2607109"/>
            <a:ext cx="1240200" cy="1240200"/>
          </a:xfrm>
          <a:prstGeom prst="ellipse">
            <a:avLst/>
          </a:prstGeom>
          <a:solidFill>
            <a:srgbClr val="99D97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t>Every</a:t>
            </a:r>
            <a:endParaRPr sz="2000"/>
          </a:p>
        </p:txBody>
      </p:sp>
      <p:sp>
        <p:nvSpPr>
          <p:cNvPr id="158" name="Google Shape;158;p17"/>
          <p:cNvSpPr/>
          <p:nvPr/>
        </p:nvSpPr>
        <p:spPr>
          <a:xfrm>
            <a:off x="2820839" y="2607100"/>
            <a:ext cx="1240200" cy="1240200"/>
          </a:xfrm>
          <a:prstGeom prst="ellipse">
            <a:avLst/>
          </a:prstGeom>
          <a:solidFill>
            <a:srgbClr val="FAFF8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t>One</a:t>
            </a:r>
            <a:endParaRPr sz="2000"/>
          </a:p>
        </p:txBody>
      </p:sp>
      <p:sp>
        <p:nvSpPr>
          <p:cNvPr id="159" name="Google Shape;159;p17"/>
          <p:cNvSpPr/>
          <p:nvPr/>
        </p:nvSpPr>
        <p:spPr>
          <a:xfrm>
            <a:off x="5170356" y="2607109"/>
            <a:ext cx="1240200" cy="1240200"/>
          </a:xfrm>
          <a:prstGeom prst="ellipse">
            <a:avLst/>
          </a:prstGeom>
          <a:solidFill>
            <a:srgbClr val="FAFF8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t>One</a:t>
            </a:r>
            <a:endParaRPr sz="2000"/>
          </a:p>
        </p:txBody>
      </p:sp>
      <p:sp>
        <p:nvSpPr>
          <p:cNvPr id="160" name="Google Shape;160;p17"/>
          <p:cNvSpPr/>
          <p:nvPr/>
        </p:nvSpPr>
        <p:spPr>
          <a:xfrm>
            <a:off x="2121538" y="2970250"/>
            <a:ext cx="699300" cy="51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t>&gt;</a:t>
            </a:r>
            <a:endParaRPr b="1" sz="3000"/>
          </a:p>
        </p:txBody>
      </p:sp>
      <p:sp>
        <p:nvSpPr>
          <p:cNvPr id="161" name="Google Shape;161;p17"/>
          <p:cNvSpPr/>
          <p:nvPr/>
        </p:nvSpPr>
        <p:spPr>
          <a:xfrm>
            <a:off x="6410550" y="2970250"/>
            <a:ext cx="699300" cy="51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t>&gt;</a:t>
            </a:r>
            <a:endParaRPr b="1" sz="3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8"/>
          <p:cNvSpPr/>
          <p:nvPr/>
        </p:nvSpPr>
        <p:spPr>
          <a:xfrm>
            <a:off x="2342600" y="657350"/>
            <a:ext cx="3929700" cy="5745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t>Every shark attacked a pirate.</a:t>
            </a:r>
            <a:endParaRPr sz="2000"/>
          </a:p>
        </p:txBody>
      </p:sp>
      <p:sp>
        <p:nvSpPr>
          <p:cNvPr id="167" name="Google Shape;167;p18"/>
          <p:cNvSpPr/>
          <p:nvPr/>
        </p:nvSpPr>
        <p:spPr>
          <a:xfrm>
            <a:off x="1202725" y="1609550"/>
            <a:ext cx="2614800" cy="5895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t>Surface scope (EO)</a:t>
            </a:r>
            <a:endParaRPr sz="2000"/>
          </a:p>
        </p:txBody>
      </p:sp>
      <p:sp>
        <p:nvSpPr>
          <p:cNvPr id="168" name="Google Shape;168;p18"/>
          <p:cNvSpPr/>
          <p:nvPr/>
        </p:nvSpPr>
        <p:spPr>
          <a:xfrm>
            <a:off x="5284775" y="1609550"/>
            <a:ext cx="2614800" cy="5895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t>Inverse scope (OE)</a:t>
            </a:r>
            <a:endParaRPr sz="2000"/>
          </a:p>
        </p:txBody>
      </p:sp>
      <p:sp>
        <p:nvSpPr>
          <p:cNvPr id="169" name="Google Shape;169;p18"/>
          <p:cNvSpPr txBox="1"/>
          <p:nvPr/>
        </p:nvSpPr>
        <p:spPr>
          <a:xfrm>
            <a:off x="6131270" y="649839"/>
            <a:ext cx="26148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(Scontras, Tsai, Mai &amp; Polinsky, 2014)</a:t>
            </a:r>
            <a:endParaRPr/>
          </a:p>
        </p:txBody>
      </p:sp>
      <p:sp>
        <p:nvSpPr>
          <p:cNvPr id="170" name="Google Shape;170;p18"/>
          <p:cNvSpPr/>
          <p:nvPr/>
        </p:nvSpPr>
        <p:spPr>
          <a:xfrm>
            <a:off x="545275" y="2396700"/>
            <a:ext cx="3929700" cy="11928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t>“</a:t>
            </a:r>
            <a:r>
              <a:rPr lang="zh-TW" sz="1800">
                <a:solidFill>
                  <a:srgbClr val="233A44"/>
                </a:solidFill>
                <a:latin typeface="Calibri"/>
                <a:ea typeface="Calibri"/>
                <a:cs typeface="Calibri"/>
                <a:sym typeface="Calibri"/>
              </a:rPr>
              <a:t>for every shark, there is a (potentially different) pirate that it attacked.” (Scontras et al., 2014)</a:t>
            </a:r>
            <a:endParaRPr sz="1800"/>
          </a:p>
        </p:txBody>
      </p:sp>
      <p:sp>
        <p:nvSpPr>
          <p:cNvPr id="171" name="Google Shape;171;p18"/>
          <p:cNvSpPr/>
          <p:nvPr/>
        </p:nvSpPr>
        <p:spPr>
          <a:xfrm>
            <a:off x="4627325" y="2387850"/>
            <a:ext cx="3929700" cy="11928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solidFill>
                  <a:srgbClr val="233A44"/>
                </a:solidFill>
                <a:latin typeface="Calibri"/>
                <a:ea typeface="Calibri"/>
                <a:cs typeface="Calibri"/>
                <a:sym typeface="Calibri"/>
              </a:rPr>
              <a:t>“there is one pirate that every shark attacked.” (</a:t>
            </a:r>
            <a:r>
              <a:rPr lang="zh-TW" sz="1800">
                <a:solidFill>
                  <a:srgbClr val="233A44"/>
                </a:solidFill>
                <a:latin typeface="Calibri"/>
                <a:ea typeface="Calibri"/>
                <a:cs typeface="Calibri"/>
                <a:sym typeface="Calibri"/>
              </a:rPr>
              <a:t>Scontras et al., 2014)</a:t>
            </a:r>
            <a:endParaRPr sz="1800"/>
          </a:p>
        </p:txBody>
      </p:sp>
      <p:sp>
        <p:nvSpPr>
          <p:cNvPr id="172" name="Google Shape;172;p18"/>
          <p:cNvSpPr/>
          <p:nvPr/>
        </p:nvSpPr>
        <p:spPr>
          <a:xfrm>
            <a:off x="545275" y="3787150"/>
            <a:ext cx="3929700" cy="875400"/>
          </a:xfrm>
          <a:prstGeom prst="roundRect">
            <a:avLst>
              <a:gd fmla="val 16667" name="adj"/>
            </a:avLst>
          </a:prstGeom>
          <a:solidFill>
            <a:srgbClr val="FAFF8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t>EO: Logical Form </a:t>
            </a:r>
            <a:br>
              <a:rPr lang="zh-TW" sz="2000"/>
            </a:br>
            <a:r>
              <a:rPr lang="zh-TW" sz="2000"/>
              <a:t>(scope relation)</a:t>
            </a:r>
            <a:endParaRPr sz="1800"/>
          </a:p>
        </p:txBody>
      </p:sp>
      <p:sp>
        <p:nvSpPr>
          <p:cNvPr id="173" name="Google Shape;173;p18"/>
          <p:cNvSpPr/>
          <p:nvPr/>
        </p:nvSpPr>
        <p:spPr>
          <a:xfrm>
            <a:off x="4627325" y="3787150"/>
            <a:ext cx="3929700" cy="875400"/>
          </a:xfrm>
          <a:prstGeom prst="roundRect">
            <a:avLst>
              <a:gd fmla="val 16667" name="adj"/>
            </a:avLst>
          </a:prstGeom>
          <a:solidFill>
            <a:srgbClr val="FAFF8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t>OE: An inversion of the scope of subject and object quantifiers</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19"/>
          <p:cNvSpPr/>
          <p:nvPr/>
        </p:nvSpPr>
        <p:spPr>
          <a:xfrm>
            <a:off x="2342600" y="657350"/>
            <a:ext cx="3929700" cy="5745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t>A shark attacked every pirate</a:t>
            </a:r>
            <a:endParaRPr sz="2000"/>
          </a:p>
        </p:txBody>
      </p:sp>
      <p:sp>
        <p:nvSpPr>
          <p:cNvPr id="179" name="Google Shape;179;p19"/>
          <p:cNvSpPr/>
          <p:nvPr/>
        </p:nvSpPr>
        <p:spPr>
          <a:xfrm>
            <a:off x="1202725" y="1609550"/>
            <a:ext cx="2614800" cy="5895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t>Surface scope (OE)</a:t>
            </a:r>
            <a:endParaRPr sz="2000"/>
          </a:p>
        </p:txBody>
      </p:sp>
      <p:sp>
        <p:nvSpPr>
          <p:cNvPr id="180" name="Google Shape;180;p19"/>
          <p:cNvSpPr/>
          <p:nvPr/>
        </p:nvSpPr>
        <p:spPr>
          <a:xfrm>
            <a:off x="5284775" y="1609550"/>
            <a:ext cx="2614800" cy="5895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t>Inverse scope (EO)</a:t>
            </a:r>
            <a:endParaRPr sz="2000"/>
          </a:p>
        </p:txBody>
      </p:sp>
      <p:sp>
        <p:nvSpPr>
          <p:cNvPr id="181" name="Google Shape;181;p19"/>
          <p:cNvSpPr txBox="1"/>
          <p:nvPr/>
        </p:nvSpPr>
        <p:spPr>
          <a:xfrm>
            <a:off x="6272300" y="770750"/>
            <a:ext cx="2614800" cy="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(Scontras, Tsai, Mai &amp; Polinsky, 2014)</a:t>
            </a:r>
            <a:endParaRPr/>
          </a:p>
        </p:txBody>
      </p:sp>
      <p:sp>
        <p:nvSpPr>
          <p:cNvPr id="182" name="Google Shape;182;p19"/>
          <p:cNvSpPr/>
          <p:nvPr/>
        </p:nvSpPr>
        <p:spPr>
          <a:xfrm>
            <a:off x="545275" y="2396700"/>
            <a:ext cx="3929700" cy="11928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t>“</a:t>
            </a:r>
            <a:r>
              <a:rPr lang="zh-TW" sz="1800">
                <a:solidFill>
                  <a:srgbClr val="233A44"/>
                </a:solidFill>
                <a:latin typeface="Calibri"/>
                <a:ea typeface="Calibri"/>
                <a:cs typeface="Calibri"/>
                <a:sym typeface="Calibri"/>
              </a:rPr>
              <a:t>There is one shark that attacked every pirate</a:t>
            </a:r>
            <a:r>
              <a:rPr lang="zh-TW" sz="1800">
                <a:solidFill>
                  <a:srgbClr val="233A44"/>
                </a:solidFill>
                <a:latin typeface="Calibri"/>
                <a:ea typeface="Calibri"/>
                <a:cs typeface="Calibri"/>
                <a:sym typeface="Calibri"/>
              </a:rPr>
              <a:t>” (Scontras et al., 2014)</a:t>
            </a:r>
            <a:endParaRPr sz="1800"/>
          </a:p>
        </p:txBody>
      </p:sp>
      <p:sp>
        <p:nvSpPr>
          <p:cNvPr id="183" name="Google Shape;183;p19"/>
          <p:cNvSpPr/>
          <p:nvPr/>
        </p:nvSpPr>
        <p:spPr>
          <a:xfrm>
            <a:off x="4627325" y="2387850"/>
            <a:ext cx="3929700" cy="11928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solidFill>
                  <a:srgbClr val="233A44"/>
                </a:solidFill>
                <a:latin typeface="Calibri"/>
                <a:ea typeface="Calibri"/>
                <a:cs typeface="Calibri"/>
                <a:sym typeface="Calibri"/>
              </a:rPr>
              <a:t>“For every pirate, there is a (potentially different) shark that attacked him” (Scontras et al., 2014)</a:t>
            </a:r>
            <a:endParaRPr sz="1800"/>
          </a:p>
        </p:txBody>
      </p:sp>
      <p:sp>
        <p:nvSpPr>
          <p:cNvPr id="184" name="Google Shape;184;p19"/>
          <p:cNvSpPr/>
          <p:nvPr/>
        </p:nvSpPr>
        <p:spPr>
          <a:xfrm>
            <a:off x="4627325" y="3862725"/>
            <a:ext cx="3929700" cy="875400"/>
          </a:xfrm>
          <a:prstGeom prst="roundRect">
            <a:avLst>
              <a:gd fmla="val 16667" name="adj"/>
            </a:avLst>
          </a:prstGeom>
          <a:solidFill>
            <a:srgbClr val="FAFF8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t>EO: Logical Form </a:t>
            </a:r>
            <a:br>
              <a:rPr lang="zh-TW" sz="2000"/>
            </a:br>
            <a:r>
              <a:rPr lang="zh-TW" sz="2000"/>
              <a:t>(scope relation)</a:t>
            </a:r>
            <a:endParaRPr sz="1800"/>
          </a:p>
        </p:txBody>
      </p:sp>
      <p:sp>
        <p:nvSpPr>
          <p:cNvPr id="185" name="Google Shape;185;p19"/>
          <p:cNvSpPr/>
          <p:nvPr/>
        </p:nvSpPr>
        <p:spPr>
          <a:xfrm>
            <a:off x="545275" y="3862725"/>
            <a:ext cx="3929700" cy="875400"/>
          </a:xfrm>
          <a:prstGeom prst="roundRect">
            <a:avLst>
              <a:gd fmla="val 16667" name="adj"/>
            </a:avLst>
          </a:prstGeom>
          <a:solidFill>
            <a:srgbClr val="FAFF8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t>OE: An inversion of the scope of subject and object quantifiers</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0"/>
          <p:cNvSpPr/>
          <p:nvPr/>
        </p:nvSpPr>
        <p:spPr>
          <a:xfrm>
            <a:off x="2342600" y="657350"/>
            <a:ext cx="3929700" cy="5745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2000"/>
              <a:t>Every shark attacked a pirate.</a:t>
            </a:r>
            <a:endParaRPr sz="2000"/>
          </a:p>
        </p:txBody>
      </p:sp>
      <p:sp>
        <p:nvSpPr>
          <p:cNvPr id="191" name="Google Shape;191;p20"/>
          <p:cNvSpPr/>
          <p:nvPr/>
        </p:nvSpPr>
        <p:spPr>
          <a:xfrm>
            <a:off x="2342600" y="1624650"/>
            <a:ext cx="3929700" cy="5745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2000"/>
              <a:t>A shark attacked every pirate</a:t>
            </a:r>
            <a:endParaRPr sz="2000"/>
          </a:p>
        </p:txBody>
      </p:sp>
      <p:sp>
        <p:nvSpPr>
          <p:cNvPr id="192" name="Google Shape;192;p20"/>
          <p:cNvSpPr/>
          <p:nvPr/>
        </p:nvSpPr>
        <p:spPr>
          <a:xfrm>
            <a:off x="2342600" y="2683825"/>
            <a:ext cx="3929700" cy="1555500"/>
          </a:xfrm>
          <a:prstGeom prst="roundRect">
            <a:avLst>
              <a:gd fmla="val 16667" name="adj"/>
            </a:avLst>
          </a:prstGeom>
          <a:solidFill>
            <a:srgbClr val="FAFF81"/>
          </a:solid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zh-TW" sz="2000"/>
              <a:t>Similar ambiguity </a:t>
            </a:r>
            <a:endParaRPr sz="2000"/>
          </a:p>
          <a:p>
            <a:pPr indent="-355600" lvl="0" marL="457200" rtl="0" algn="l">
              <a:spcBef>
                <a:spcPts val="0"/>
              </a:spcBef>
              <a:spcAft>
                <a:spcPts val="0"/>
              </a:spcAft>
              <a:buSzPts val="2000"/>
              <a:buChar char="-"/>
            </a:pPr>
            <a:r>
              <a:rPr lang="zh-TW" sz="2000"/>
              <a:t>A change in the linear order of the quantifiers</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1"/>
          <p:cNvSpPr/>
          <p:nvPr/>
        </p:nvSpPr>
        <p:spPr>
          <a:xfrm>
            <a:off x="1300275" y="2467425"/>
            <a:ext cx="3166500" cy="2049900"/>
          </a:xfrm>
          <a:prstGeom prst="roundRect">
            <a:avLst>
              <a:gd fmla="val 16667" name="adj"/>
            </a:avLst>
          </a:prstGeom>
          <a:solidFill>
            <a:srgbClr val="EBFCFF"/>
          </a:solid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chemeClr val="dk2"/>
              </a:buClr>
              <a:buSzPts val="2000"/>
              <a:buFont typeface="Calibri"/>
              <a:buChar char="-"/>
            </a:pPr>
            <a:r>
              <a:rPr lang="zh-TW" sz="2000">
                <a:solidFill>
                  <a:schemeClr val="dk2"/>
                </a:solidFill>
                <a:latin typeface="Calibri"/>
                <a:ea typeface="Calibri"/>
                <a:cs typeface="Calibri"/>
                <a:sym typeface="Calibri"/>
              </a:rPr>
              <a:t>small scope ambiguity</a:t>
            </a:r>
            <a:endParaRPr sz="2000">
              <a:solidFill>
                <a:schemeClr val="dk2"/>
              </a:solidFill>
              <a:latin typeface="Calibri"/>
              <a:ea typeface="Calibri"/>
              <a:cs typeface="Calibri"/>
              <a:sym typeface="Calibri"/>
            </a:endParaRPr>
          </a:p>
          <a:p>
            <a:pPr indent="-355600" lvl="0" marL="457200" rtl="0" algn="l">
              <a:lnSpc>
                <a:spcPct val="115000"/>
              </a:lnSpc>
              <a:spcBef>
                <a:spcPts val="0"/>
              </a:spcBef>
              <a:spcAft>
                <a:spcPts val="0"/>
              </a:spcAft>
              <a:buClr>
                <a:schemeClr val="dk2"/>
              </a:buClr>
              <a:buSzPts val="2000"/>
              <a:buFont typeface="Calibri"/>
              <a:buChar char="-"/>
            </a:pPr>
            <a:r>
              <a:rPr lang="zh-TW" sz="2000">
                <a:solidFill>
                  <a:schemeClr val="dk2"/>
                </a:solidFill>
                <a:latin typeface="Calibri"/>
                <a:ea typeface="Calibri"/>
                <a:cs typeface="Calibri"/>
                <a:sym typeface="Calibri"/>
              </a:rPr>
              <a:t>Inverse version will be much lower than surface version in both EO and OE</a:t>
            </a:r>
            <a:endParaRPr sz="2000"/>
          </a:p>
        </p:txBody>
      </p:sp>
      <p:sp>
        <p:nvSpPr>
          <p:cNvPr id="198" name="Google Shape;198;p21"/>
          <p:cNvSpPr/>
          <p:nvPr/>
        </p:nvSpPr>
        <p:spPr>
          <a:xfrm>
            <a:off x="5106050" y="2467425"/>
            <a:ext cx="2930400" cy="2049900"/>
          </a:xfrm>
          <a:prstGeom prst="roundRect">
            <a:avLst>
              <a:gd fmla="val 16667" name="adj"/>
            </a:avLst>
          </a:prstGeom>
          <a:solidFill>
            <a:srgbClr val="EBFCFF"/>
          </a:solid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chemeClr val="dk2"/>
              </a:buClr>
              <a:buSzPts val="2000"/>
              <a:buFont typeface="Calibri"/>
              <a:buChar char="-"/>
            </a:pPr>
            <a:r>
              <a:rPr lang="zh-TW" sz="2000">
                <a:solidFill>
                  <a:schemeClr val="dk2"/>
                </a:solidFill>
                <a:latin typeface="Calibri"/>
                <a:ea typeface="Calibri"/>
                <a:cs typeface="Calibri"/>
                <a:sym typeface="Calibri"/>
              </a:rPr>
              <a:t>big scope ambiguity</a:t>
            </a:r>
            <a:endParaRPr sz="2000">
              <a:solidFill>
                <a:schemeClr val="dk2"/>
              </a:solidFill>
              <a:latin typeface="Calibri"/>
              <a:ea typeface="Calibri"/>
              <a:cs typeface="Calibri"/>
              <a:sym typeface="Calibri"/>
            </a:endParaRPr>
          </a:p>
          <a:p>
            <a:pPr indent="-355600" lvl="0" marL="457200" rtl="0" algn="l">
              <a:lnSpc>
                <a:spcPct val="115000"/>
              </a:lnSpc>
              <a:spcBef>
                <a:spcPts val="0"/>
              </a:spcBef>
              <a:spcAft>
                <a:spcPts val="0"/>
              </a:spcAft>
              <a:buClr>
                <a:schemeClr val="dk2"/>
              </a:buClr>
              <a:buSzPts val="2000"/>
              <a:buFont typeface="Calibri"/>
              <a:buChar char="-"/>
            </a:pPr>
            <a:r>
              <a:rPr lang="zh-TW" sz="2000">
                <a:solidFill>
                  <a:schemeClr val="dk2"/>
                </a:solidFill>
                <a:latin typeface="Calibri"/>
                <a:ea typeface="Calibri"/>
                <a:cs typeface="Calibri"/>
                <a:sym typeface="Calibri"/>
              </a:rPr>
              <a:t>two versions in EO and OE will all be high</a:t>
            </a:r>
            <a:endParaRPr sz="2000"/>
          </a:p>
        </p:txBody>
      </p:sp>
      <p:sp>
        <p:nvSpPr>
          <p:cNvPr id="199" name="Google Shape;199;p21"/>
          <p:cNvSpPr/>
          <p:nvPr/>
        </p:nvSpPr>
        <p:spPr>
          <a:xfrm>
            <a:off x="1300275" y="1748575"/>
            <a:ext cx="3166500" cy="5895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000"/>
              <a:t>Chinese</a:t>
            </a:r>
            <a:endParaRPr b="1" sz="2000"/>
          </a:p>
        </p:txBody>
      </p:sp>
      <p:sp>
        <p:nvSpPr>
          <p:cNvPr id="200" name="Google Shape;200;p21"/>
          <p:cNvSpPr/>
          <p:nvPr/>
        </p:nvSpPr>
        <p:spPr>
          <a:xfrm>
            <a:off x="5106050" y="1702850"/>
            <a:ext cx="2930400" cy="635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b="1" lang="zh-TW" sz="1500">
                <a:solidFill>
                  <a:schemeClr val="dk2"/>
                </a:solidFill>
                <a:latin typeface="Calibri"/>
                <a:ea typeface="Calibri"/>
                <a:cs typeface="Calibri"/>
                <a:sym typeface="Calibri"/>
              </a:rPr>
              <a:t>English</a:t>
            </a:r>
            <a:br>
              <a:rPr b="1" lang="zh-TW" sz="1500">
                <a:solidFill>
                  <a:schemeClr val="dk2"/>
                </a:solidFill>
                <a:latin typeface="Calibri"/>
                <a:ea typeface="Calibri"/>
                <a:cs typeface="Calibri"/>
                <a:sym typeface="Calibri"/>
              </a:rPr>
            </a:br>
            <a:r>
              <a:rPr b="1" lang="zh-TW" sz="1500">
                <a:solidFill>
                  <a:schemeClr val="dk2"/>
                </a:solidFill>
                <a:latin typeface="Calibri"/>
                <a:ea typeface="Calibri"/>
                <a:cs typeface="Calibri"/>
                <a:sym typeface="Calibri"/>
              </a:rPr>
              <a:t>(English native speakers)</a:t>
            </a:r>
            <a:endParaRPr b="1" sz="1500"/>
          </a:p>
        </p:txBody>
      </p:sp>
      <p:sp>
        <p:nvSpPr>
          <p:cNvPr id="201" name="Google Shape;201;p21"/>
          <p:cNvSpPr txBox="1"/>
          <p:nvPr>
            <p:ph type="title"/>
          </p:nvPr>
        </p:nvSpPr>
        <p:spPr>
          <a:xfrm>
            <a:off x="1300275" y="7482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Hypothesis</a:t>
            </a:r>
            <a:endParaRPr/>
          </a:p>
        </p:txBody>
      </p:sp>
      <p:sp>
        <p:nvSpPr>
          <p:cNvPr id="202" name="Google Shape;202;p21"/>
          <p:cNvSpPr/>
          <p:nvPr/>
        </p:nvSpPr>
        <p:spPr>
          <a:xfrm>
            <a:off x="453363" y="1786375"/>
            <a:ext cx="699300" cy="513900"/>
          </a:xfrm>
          <a:prstGeom prst="rect">
            <a:avLst/>
          </a:prstGeom>
          <a:solidFill>
            <a:srgbClr val="FFD6B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t>1.</a:t>
            </a:r>
            <a:endParaRPr b="1" sz="3000"/>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